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5" r:id="rId3"/>
    <p:sldId id="306" r:id="rId4"/>
    <p:sldId id="299" r:id="rId5"/>
    <p:sldId id="307" r:id="rId6"/>
    <p:sldId id="308" r:id="rId7"/>
    <p:sldId id="262" r:id="rId8"/>
    <p:sldId id="263" r:id="rId9"/>
    <p:sldId id="266" r:id="rId10"/>
    <p:sldId id="265" r:id="rId11"/>
    <p:sldId id="310" r:id="rId12"/>
    <p:sldId id="309" r:id="rId13"/>
    <p:sldId id="300" r:id="rId14"/>
    <p:sldId id="294" r:id="rId15"/>
    <p:sldId id="292" r:id="rId16"/>
    <p:sldId id="301" r:id="rId17"/>
    <p:sldId id="268" r:id="rId18"/>
    <p:sldId id="302" r:id="rId19"/>
    <p:sldId id="272" r:id="rId20"/>
    <p:sldId id="273" r:id="rId21"/>
    <p:sldId id="277" r:id="rId22"/>
    <p:sldId id="305" r:id="rId23"/>
    <p:sldId id="303" r:id="rId24"/>
    <p:sldId id="304" r:id="rId25"/>
    <p:sldId id="288" r:id="rId2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800000"/>
    <a:srgbClr val="000000"/>
    <a:srgbClr val="FF0000"/>
    <a:srgbClr val="FF3300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 autoAdjust="0"/>
    <p:restoredTop sz="49551" autoAdjust="0"/>
  </p:normalViewPr>
  <p:slideViewPr>
    <p:cSldViewPr snapToGrid="0">
      <p:cViewPr varScale="1">
        <p:scale>
          <a:sx n="43" d="100"/>
          <a:sy n="43" d="100"/>
        </p:scale>
        <p:origin x="2803" y="48"/>
      </p:cViewPr>
      <p:guideLst>
        <p:guide orient="horz" pos="2180"/>
        <p:guide pos="2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024" y="-66"/>
      </p:cViewPr>
      <p:guideLst>
        <p:guide orient="horz" pos="2928"/>
        <p:guide pos="216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t" anchorCtr="0" compatLnSpc="1">
            <a:prstTxWarp prst="textNoShape">
              <a:avLst/>
            </a:prstTxWarp>
          </a:bodyPr>
          <a:lstStyle>
            <a:lvl1pPr defTabSz="92453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t" anchorCtr="0" compatLnSpc="1">
            <a:prstTxWarp prst="textNoShape">
              <a:avLst/>
            </a:prstTxWarp>
          </a:bodyPr>
          <a:lstStyle>
            <a:lvl1pPr algn="r" defTabSz="92453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b" anchorCtr="0" compatLnSpc="1">
            <a:prstTxWarp prst="textNoShape">
              <a:avLst/>
            </a:prstTxWarp>
          </a:bodyPr>
          <a:lstStyle>
            <a:lvl1pPr defTabSz="92453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/>
            </a:lvl1pPr>
          </a:lstStyle>
          <a:p>
            <a:pPr>
              <a:defRPr/>
            </a:pPr>
            <a:fld id="{E0860599-291F-41B2-8607-B886565A4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288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t" anchorCtr="0" compatLnSpc="1">
            <a:prstTxWarp prst="textNoShape">
              <a:avLst/>
            </a:prstTxWarp>
          </a:bodyPr>
          <a:lstStyle>
            <a:lvl1pPr defTabSz="92453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t" anchorCtr="0" compatLnSpc="1">
            <a:prstTxWarp prst="textNoShape">
              <a:avLst/>
            </a:prstTxWarp>
          </a:bodyPr>
          <a:lstStyle>
            <a:lvl1pPr algn="r" defTabSz="92453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b" anchorCtr="0" compatLnSpc="1">
            <a:prstTxWarp prst="textNoShape">
              <a:avLst/>
            </a:prstTxWarp>
          </a:bodyPr>
          <a:lstStyle>
            <a:lvl1pPr defTabSz="92453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/>
            </a:lvl1pPr>
          </a:lstStyle>
          <a:p>
            <a:pPr>
              <a:defRPr/>
            </a:pPr>
            <a:fld id="{1DADDC69-5A4F-4444-9F6A-45E7D175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862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A314F4-EE59-463E-9548-21C48392082B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2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573498-1CC6-4BF0-B01A-61D6B0DFE81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30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573498-1CC6-4BF0-B01A-61D6B0DFE817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51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518454-2780-4318-90B6-72989D0E27B9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95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3E283E-1E16-4A0D-8E5C-CCC201F1296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25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6F0B6C-DE16-40C1-8751-CA4172844B18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74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418961-4730-45CE-B24E-79D4341EAFAB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84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698FAF-179E-4B11-A7D6-625FD55761C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71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024B0A-055B-44A8-9E23-15628CEB837D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1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1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914189-D4AC-4054-B56E-84DB46DCA84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83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EF4683-8F52-4D36-B07C-A49738737D25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7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6D53C1-F221-450E-B844-BC11F7DD3221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45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9BE163-9F47-4FB7-AEF2-C5BC5468FABA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20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87DC59-2286-4AC9-8F1F-E4E851D2FDC2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92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A6CC03-8FC4-4020-8C11-44892536F46B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22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9447CD-386C-4F46-B79E-08ED41F029B4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41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5820C1-F273-46E2-BFEC-9C18DB45A8D4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86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B09F8-BA71-4C4A-B8E5-600149EE5F3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2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80135-8E3D-4661-81D1-CA11F7E9BC7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FF8673-C86A-4CC0-B293-190865EE854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1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6111E6-A5DC-49E9-938E-6F2A0471053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0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2191AB-2825-449A-8B8D-455A127429D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F75536-0D8F-4F32-9282-DF69FB3DD18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27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EFF65E-8786-4BA1-916A-AEF8F22B1DF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66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64B122-C884-4771-9393-71C34B8FAE94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20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19088" y="395288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637338"/>
            <a:ext cx="9144000" cy="2286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20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8605838" y="6553200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5-</a:t>
            </a:r>
            <a:fld id="{657C558F-1718-4F2C-8D97-670E19035FF0}" type="slidenum">
              <a:rPr lang="en-US" altLang="en-US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pPr eaLnBrk="1" hangingPunct="1">
                <a:defRPr/>
              </a:pPr>
              <a:t>‹#›</a:t>
            </a:fld>
            <a:endParaRPr lang="en-US" altLang="en-US" sz="1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3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7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54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7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8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8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64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39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92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20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400" b="1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319088" y="395288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Text Box 12"/>
          <p:cNvSpPr txBox="1">
            <a:spLocks noChangeArrowheads="1"/>
          </p:cNvSpPr>
          <p:nvPr userDrawn="1"/>
        </p:nvSpPr>
        <p:spPr bwMode="auto">
          <a:xfrm>
            <a:off x="1987550" y="6621463"/>
            <a:ext cx="509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solidFill>
                  <a:srgbClr val="008000"/>
                </a:solidFill>
                <a:latin typeface="Comic Sans MS" pitchFamily="66" charset="0"/>
              </a:rPr>
              <a:t>Strategic Management &amp; Competitive Advantage – Barney &amp; Hesterly</a:t>
            </a:r>
          </a:p>
        </p:txBody>
      </p:sp>
      <p:sp>
        <p:nvSpPr>
          <p:cNvPr id="1033" name="Text Box 14"/>
          <p:cNvSpPr txBox="1">
            <a:spLocks noChangeArrowheads="1"/>
          </p:cNvSpPr>
          <p:nvPr userDrawn="1"/>
        </p:nvSpPr>
        <p:spPr bwMode="auto">
          <a:xfrm>
            <a:off x="8753475" y="659765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414C092-DD93-4743-8647-07F6109D1968}" type="slidenum">
              <a:rPr lang="en-US" altLang="en-US" sz="1400" smtClean="0">
                <a:latin typeface="Times New Roman" panose="02020603050405020304" pitchFamily="18" charset="0"/>
              </a:rPr>
              <a:pPr eaLnBrk="1" hangingPunct="1">
                <a:defRPr/>
              </a:pPr>
              <a:t>‹#›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034" name="Rectangle 16"/>
          <p:cNvSpPr>
            <a:spLocks noChangeArrowheads="1"/>
          </p:cNvSpPr>
          <p:nvPr userDrawn="1"/>
        </p:nvSpPr>
        <p:spPr bwMode="auto">
          <a:xfrm>
            <a:off x="0" y="6637338"/>
            <a:ext cx="9144000" cy="2286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20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 userDrawn="1"/>
        </p:nvSpPr>
        <p:spPr bwMode="auto">
          <a:xfrm>
            <a:off x="8605838" y="6553200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5-</a:t>
            </a:r>
            <a:fld id="{0B446E09-4B1C-44D9-B99B-AA532323A15D}" type="slidenum">
              <a:rPr lang="en-US" altLang="en-US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pPr eaLnBrk="1" hangingPunct="1">
                <a:defRPr/>
              </a:pPr>
              <a:t>‹#›</a:t>
            </a:fld>
            <a:endParaRPr lang="en-US" altLang="en-US" sz="1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par.com/mopar/hemi/newhemi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youtube.com/watch?v=yavwjBIegc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hemi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62075"/>
            <a:ext cx="3810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4505325" y="3105150"/>
            <a:ext cx="479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Does it have a HEMI?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11163" y="476250"/>
            <a:ext cx="4941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Product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52400" y="2170113"/>
            <a:ext cx="582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	Linkages among Functions within Firms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516438" y="3805238"/>
            <a:ext cx="392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	Linkages with other Firms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763963" y="5375275"/>
            <a:ext cx="202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	Product Mix</a:t>
            </a:r>
          </a:p>
        </p:txBody>
      </p:sp>
      <p:pic>
        <p:nvPicPr>
          <p:cNvPr id="10" name="Picture 12" descr="http://t1.gstatic.com/images?q=tbn:ANd9GcSKSvspDyHVgq1ky8zN9GDE6Q_bcmEP_xiMh2f7HajrQ1tz12vF98StvIPR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847850"/>
            <a:ext cx="1438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t0.gstatic.com/images?q=tbn:ANd9GcSqWC5l29Bg5c0l88poD-NxSewHCHf_ePcNYFEwRWaW9NCpFc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4937125"/>
            <a:ext cx="168751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s://www.applyonlinenow.com/us/wwf-2020851/images/visa-car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362325"/>
            <a:ext cx="43148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550" y="457200"/>
            <a:ext cx="879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/>
              <a:t>Firm Linkages</a:t>
            </a:r>
            <a:r>
              <a:rPr lang="en-US" altLang="en-US" sz="2800" dirty="0"/>
              <a:t> create preferences as competencies of different functions are shared within or across </a:t>
            </a:r>
            <a:r>
              <a:rPr lang="en-US" altLang="en-US" sz="2800" dirty="0" smtClean="0"/>
              <a:t>organizations</a:t>
            </a:r>
            <a:endParaRPr lang="en-US" alt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17575" y="3449638"/>
            <a:ext cx="331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•	Distribution Channels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917575" y="4105275"/>
            <a:ext cx="317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•	Service and Support</a:t>
            </a: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0" y="517525"/>
            <a:ext cx="8523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/>
              <a:t>Firm Linkages</a:t>
            </a:r>
            <a:r>
              <a:rPr lang="en-US" altLang="en-US" sz="2800"/>
              <a:t> create preferences as competencies of different functions are shared within or across organizations (continued)</a:t>
            </a:r>
            <a:endParaRPr lang="en-US" altLang="en-US" sz="2800" u="sng"/>
          </a:p>
        </p:txBody>
      </p:sp>
      <p:pic>
        <p:nvPicPr>
          <p:cNvPr id="14341" name="Picture 7" descr="http://www.toolsnob.com/pictures/stihl_chains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99085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1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utoUpdateAnimBg="0"/>
      <p:bldP spid="174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2114550" y="1133475"/>
            <a:ext cx="2781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Does it have a</a:t>
            </a:r>
          </a:p>
        </p:txBody>
      </p:sp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8566150" y="11303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?</a:t>
            </a:r>
          </a:p>
        </p:txBody>
      </p:sp>
      <p:pic>
        <p:nvPicPr>
          <p:cNvPr id="29700" name="Picture 8" descr="http://emotorauto.com/wp-content/uploads/Jeep-Grand-Cherokee-SRT8-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751263"/>
            <a:ext cx="40163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http://px6.streetfire.net/0001/63/58/1333685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20888"/>
            <a:ext cx="4568825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4" descr="http://www.autotrucktoys.com/dodge_nitro/images/HemiBad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417513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0" y="942975"/>
            <a:ext cx="269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About the </a:t>
            </a:r>
          </a:p>
        </p:txBody>
      </p:sp>
      <p:pic>
        <p:nvPicPr>
          <p:cNvPr id="31747" name="Picture 8" descr="mopar hemi engi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04825"/>
            <a:ext cx="57054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500" y="2024063"/>
            <a:ext cx="875347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Originally developed in the1960’s, reintroduced in 2002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Its cylinders are concave/hemispherical, providing greater power; has 8 cylinders, 4 of which turn off when cruising at highway speeds providing greater fuel efficiency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It has almost a cult like following among older muscle car enthusiasts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The hemi option adds $5,000 to the price tag of the Dodge Magnum, but the incremental cost of the Hemi over the other engines is minimal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As a result of the success of the Hemi engine option Chrysler decided to offer the Hemi option on their Jeep line by listing it as an option in their Grand Cherokees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At first they offered the hemi option, but without the hemi badge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Jeep customers began calling Chrysler wanting them to put the badge on the Jeeps, so they did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In 2004 they increased the size of the hemi badge.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342900" y="866775"/>
            <a:ext cx="32575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What BODs were present in Chrysler’s reintroduction of  the 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7280275" y="289242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?</a:t>
            </a:r>
          </a:p>
        </p:txBody>
      </p:sp>
      <p:pic>
        <p:nvPicPr>
          <p:cNvPr id="33796" name="Picture 14" descr="http://www.autotrucktoys.com/dodge_nitro/images/HemiBad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2208213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52413" y="627063"/>
            <a:ext cx="86058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In order to be a source of sustainable competitive advantage a BOD must meet the VRIO criteria…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470275" y="2119313"/>
            <a:ext cx="210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Is it </a:t>
            </a:r>
            <a:r>
              <a:rPr lang="en-US" altLang="en-US" sz="2400" i="1">
                <a:solidFill>
                  <a:srgbClr val="FF3300"/>
                </a:solidFill>
              </a:rPr>
              <a:t>V</a:t>
            </a:r>
            <a:r>
              <a:rPr lang="en-US" altLang="en-US" sz="2400"/>
              <a:t>aluable?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454400" y="2760663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Is it </a:t>
            </a:r>
            <a:r>
              <a:rPr lang="en-US" altLang="en-US" sz="2400" i="1">
                <a:solidFill>
                  <a:srgbClr val="FF3300"/>
                </a:solidFill>
              </a:rPr>
              <a:t>R</a:t>
            </a:r>
            <a:r>
              <a:rPr lang="en-US" altLang="en-US" sz="2400"/>
              <a:t>are?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327275" y="3368675"/>
            <a:ext cx="302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Is it costly to </a:t>
            </a:r>
            <a:r>
              <a:rPr lang="en-US" altLang="en-US" sz="2400" i="1">
                <a:solidFill>
                  <a:srgbClr val="FF3300"/>
                </a:solidFill>
              </a:rPr>
              <a:t>I</a:t>
            </a:r>
            <a:r>
              <a:rPr lang="en-US" altLang="en-US" sz="2400"/>
              <a:t>mitate?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2581275" y="3995738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Is the firm </a:t>
            </a:r>
            <a:r>
              <a:rPr lang="en-US" altLang="en-US" sz="2400" i="1">
                <a:solidFill>
                  <a:srgbClr val="FF3300"/>
                </a:solidFill>
              </a:rPr>
              <a:t>O</a:t>
            </a:r>
            <a:r>
              <a:rPr lang="en-US" altLang="en-US" sz="2400"/>
              <a:t>rganized to exploit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  <p:bldP spid="45067" grpId="0"/>
      <p:bldP spid="45068" grpId="0"/>
      <p:bldP spid="45069" grpId="0"/>
      <p:bldP spid="450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10"/>
          <p:cNvSpPr>
            <a:spLocks noChangeArrowheads="1"/>
          </p:cNvSpPr>
          <p:nvPr/>
        </p:nvSpPr>
        <p:spPr bwMode="auto">
          <a:xfrm>
            <a:off x="3521075" y="3257550"/>
            <a:ext cx="2089150" cy="2041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pSp>
        <p:nvGrpSpPr>
          <p:cNvPr id="37891" name="Group 11"/>
          <p:cNvGrpSpPr>
            <a:grpSpLocks/>
          </p:cNvGrpSpPr>
          <p:nvPr/>
        </p:nvGrpSpPr>
        <p:grpSpPr bwMode="auto">
          <a:xfrm>
            <a:off x="4070350" y="3805238"/>
            <a:ext cx="960438" cy="944562"/>
            <a:chOff x="2582" y="2074"/>
            <a:chExt cx="605" cy="547"/>
          </a:xfrm>
        </p:grpSpPr>
        <p:sp>
          <p:nvSpPr>
            <p:cNvPr id="37916" name="Oval 12"/>
            <p:cNvSpPr>
              <a:spLocks noChangeArrowheads="1"/>
            </p:cNvSpPr>
            <p:nvPr/>
          </p:nvSpPr>
          <p:spPr bwMode="auto">
            <a:xfrm>
              <a:off x="2582" y="2074"/>
              <a:ext cx="605" cy="54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917" name="Text Box 13"/>
            <p:cNvSpPr txBox="1">
              <a:spLocks noChangeArrowheads="1"/>
            </p:cNvSpPr>
            <p:nvPr/>
          </p:nvSpPr>
          <p:spPr bwMode="auto">
            <a:xfrm>
              <a:off x="2631" y="2138"/>
              <a:ext cx="50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</a:rPr>
                <a:t>Focal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</a:rPr>
                <a:t>Firm</a:t>
              </a:r>
            </a:p>
          </p:txBody>
        </p:sp>
      </p:grpSp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2370138" y="3552825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Buyers</a:t>
            </a:r>
          </a:p>
        </p:txBody>
      </p:sp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2376488" y="5043488"/>
            <a:ext cx="124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Suppliers</a:t>
            </a:r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4187825" y="2590800"/>
            <a:ext cx="77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Entry</a:t>
            </a:r>
          </a:p>
        </p:txBody>
      </p:sp>
      <p:sp>
        <p:nvSpPr>
          <p:cNvPr id="18439" name="Text Box 17"/>
          <p:cNvSpPr txBox="1">
            <a:spLocks noChangeArrowheads="1"/>
          </p:cNvSpPr>
          <p:nvPr/>
        </p:nvSpPr>
        <p:spPr bwMode="auto">
          <a:xfrm>
            <a:off x="5749925" y="3527425"/>
            <a:ext cx="96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Rivalry</a:t>
            </a:r>
          </a:p>
        </p:txBody>
      </p:sp>
      <p:sp>
        <p:nvSpPr>
          <p:cNvPr id="18440" name="Text Box 18"/>
          <p:cNvSpPr txBox="1">
            <a:spLocks noChangeArrowheads="1"/>
          </p:cNvSpPr>
          <p:nvPr/>
        </p:nvSpPr>
        <p:spPr bwMode="auto">
          <a:xfrm>
            <a:off x="5545138" y="5021263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Substitutes</a:t>
            </a:r>
          </a:p>
        </p:txBody>
      </p:sp>
      <p:sp>
        <p:nvSpPr>
          <p:cNvPr id="18441" name="Line 19"/>
          <p:cNvSpPr>
            <a:spLocks noChangeShapeType="1"/>
          </p:cNvSpPr>
          <p:nvPr/>
        </p:nvSpPr>
        <p:spPr bwMode="auto">
          <a:xfrm flipH="1">
            <a:off x="5632450" y="3822700"/>
            <a:ext cx="168275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20"/>
          <p:cNvSpPr>
            <a:spLocks noChangeShapeType="1"/>
          </p:cNvSpPr>
          <p:nvPr/>
        </p:nvSpPr>
        <p:spPr bwMode="auto">
          <a:xfrm rot="-3721319" flipH="1" flipV="1">
            <a:off x="5473700" y="4983163"/>
            <a:ext cx="1587" cy="1984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21"/>
          <p:cNvSpPr>
            <a:spLocks noChangeShapeType="1"/>
          </p:cNvSpPr>
          <p:nvPr/>
        </p:nvSpPr>
        <p:spPr bwMode="auto">
          <a:xfrm flipH="1">
            <a:off x="4575175" y="2967038"/>
            <a:ext cx="1588" cy="1984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22"/>
          <p:cNvSpPr>
            <a:spLocks noChangeShapeType="1"/>
          </p:cNvSpPr>
          <p:nvPr/>
        </p:nvSpPr>
        <p:spPr bwMode="auto">
          <a:xfrm rot="6655125" flipH="1" flipV="1">
            <a:off x="3422650" y="3741738"/>
            <a:ext cx="1587" cy="1984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23"/>
          <p:cNvSpPr>
            <a:spLocks noChangeShapeType="1"/>
          </p:cNvSpPr>
          <p:nvPr/>
        </p:nvSpPr>
        <p:spPr bwMode="auto">
          <a:xfrm rot="1027733" flipV="1">
            <a:off x="3590925" y="5011738"/>
            <a:ext cx="150813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Text Box 24"/>
          <p:cNvSpPr txBox="1">
            <a:spLocks noChangeArrowheads="1"/>
          </p:cNvSpPr>
          <p:nvPr/>
        </p:nvSpPr>
        <p:spPr bwMode="auto">
          <a:xfrm>
            <a:off x="4029075" y="3370263"/>
            <a:ext cx="108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Industry</a:t>
            </a:r>
          </a:p>
        </p:txBody>
      </p:sp>
      <p:sp>
        <p:nvSpPr>
          <p:cNvPr id="37903" name="Text Box 25"/>
          <p:cNvSpPr txBox="1">
            <a:spLocks noChangeArrowheads="1"/>
          </p:cNvSpPr>
          <p:nvPr/>
        </p:nvSpPr>
        <p:spPr bwMode="auto">
          <a:xfrm>
            <a:off x="4103688" y="4781550"/>
            <a:ext cx="91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Threat</a:t>
            </a:r>
          </a:p>
        </p:txBody>
      </p:sp>
      <p:sp>
        <p:nvSpPr>
          <p:cNvPr id="37904" name="Text Box 30"/>
          <p:cNvSpPr txBox="1">
            <a:spLocks noChangeArrowheads="1"/>
          </p:cNvSpPr>
          <p:nvPr/>
        </p:nvSpPr>
        <p:spPr bwMode="auto">
          <a:xfrm>
            <a:off x="303213" y="646113"/>
            <a:ext cx="85740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BODs are valuable to the extent that they neutralize industry threats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7269163" y="3227388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vs</a:t>
            </a:r>
          </a:p>
        </p:txBody>
      </p:sp>
      <p:pic>
        <p:nvPicPr>
          <p:cNvPr id="18450" name="Picture 26" descr="http://fromauto.com/wp-content/uploads/2011/10/TOYOT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931988"/>
            <a:ext cx="8604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TextBox 26"/>
          <p:cNvSpPr txBox="1">
            <a:spLocks noChangeArrowheads="1"/>
          </p:cNvSpPr>
          <p:nvPr/>
        </p:nvSpPr>
        <p:spPr bwMode="auto">
          <a:xfrm>
            <a:off x="4410075" y="2143125"/>
            <a:ext cx="39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vs</a:t>
            </a:r>
          </a:p>
        </p:txBody>
      </p:sp>
      <p:pic>
        <p:nvPicPr>
          <p:cNvPr id="18453" name="Picture 30" descr="http://4.bp.blogspot.com/_AcBUSVxs82w/S1WFw9IVXjI/AAAAAAAAYv0/eSv2aNg_5Oo/s400/Apple_iTunes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17182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32" descr="http://cdn.rdcimage.com/microsites/450219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772025"/>
            <a:ext cx="10826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36" descr="http://www.inkleys.com/images/inkleys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5921375"/>
            <a:ext cx="3905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38" descr="http://www.richgee.com/wp-content/uploads/2010/12/allen-edmonds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552700"/>
            <a:ext cx="13319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40" descr="http://mymomsaves.com/wp-content/uploads/2011/08/payle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762375"/>
            <a:ext cx="13525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42" descr="http://www.allprinterreviews.com/images/photo-printer-comparison-2123449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4438650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154863" y="5475288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vs</a:t>
            </a:r>
          </a:p>
        </p:txBody>
      </p:sp>
      <p:pic>
        <p:nvPicPr>
          <p:cNvPr id="18463" name="Picture 31" descr="http://t3.gstatic.com/images?q=tbn:ANd9GcR4jWrimGdMkyqlZ0JYgpb3-C5J4vQs4D8FDeFrRMdMEhkvenK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984375"/>
            <a:ext cx="9366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 animBg="1"/>
      <p:bldP spid="18442" grpId="0" animBg="1"/>
      <p:bldP spid="18443" grpId="0" animBg="1"/>
      <p:bldP spid="18444" grpId="0" animBg="1"/>
      <p:bldP spid="18445" grpId="0" animBg="1"/>
      <p:bldP spid="19488" grpId="0"/>
      <p:bldP spid="18452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519113" y="1863725"/>
            <a:ext cx="3670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Fragmented Industry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Differentiate a commodity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9459" name="Text Box 14"/>
          <p:cNvSpPr txBox="1">
            <a:spLocks noChangeArrowheads="1"/>
          </p:cNvSpPr>
          <p:nvPr/>
        </p:nvSpPr>
        <p:spPr bwMode="auto">
          <a:xfrm>
            <a:off x="496888" y="2906713"/>
            <a:ext cx="31035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Emerging Industry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Create brand loyalty</a:t>
            </a:r>
          </a:p>
        </p:txBody>
      </p:sp>
      <p:sp>
        <p:nvSpPr>
          <p:cNvPr id="39940" name="Text Box 17"/>
          <p:cNvSpPr txBox="1">
            <a:spLocks noChangeArrowheads="1"/>
          </p:cNvSpPr>
          <p:nvPr/>
        </p:nvSpPr>
        <p:spPr bwMode="auto">
          <a:xfrm>
            <a:off x="296863" y="546100"/>
            <a:ext cx="8609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BODs are valuable if they help exploit generic industry opportunities</a:t>
            </a:r>
          </a:p>
        </p:txBody>
      </p:sp>
      <p:sp>
        <p:nvSpPr>
          <p:cNvPr id="19461" name="Text Box 19"/>
          <p:cNvSpPr txBox="1">
            <a:spLocks noChangeArrowheads="1"/>
          </p:cNvSpPr>
          <p:nvPr/>
        </p:nvSpPr>
        <p:spPr bwMode="auto">
          <a:xfrm>
            <a:off x="500063" y="3944938"/>
            <a:ext cx="4403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Mature Industry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Increased levels of service</a:t>
            </a:r>
          </a:p>
        </p:txBody>
      </p:sp>
      <p:sp>
        <p:nvSpPr>
          <p:cNvPr id="19462" name="Text Box 20"/>
          <p:cNvSpPr txBox="1">
            <a:spLocks noChangeArrowheads="1"/>
          </p:cNvSpPr>
          <p:nvPr/>
        </p:nvSpPr>
        <p:spPr bwMode="auto">
          <a:xfrm>
            <a:off x="520700" y="5068888"/>
            <a:ext cx="3389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Declining Industry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Specialization in niches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19463" name="Picture 13" descr="http://www.gmkfreelogos.com/logos/K/img/Kellog_s_Corn_Flak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838325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 descr="http://t2.gstatic.com/images?q=tbn:ANd9GcSFLYYPhr91Q-53b9J9YGVRVWtZprw_pgjVmNCc7_GGakuS_nra1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021013"/>
            <a:ext cx="463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 descr="http://www.fullsizechevy.com/wp-content/uploads/2010/11/lg_GM-Goodwrench-Logo-Bran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4157663"/>
            <a:ext cx="1444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9" descr="http://3.bp.blogspot.com/_Wbd-uMYmb_4/S__PwbE0L9I/AAAAAAAAF70/flOYKjRbtqs/s1600/Equador+hat+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5086350"/>
            <a:ext cx="11334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1" grpId="0"/>
      <p:bldP spid="194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"/>
          <p:cNvSpPr txBox="1">
            <a:spLocks noChangeArrowheads="1"/>
          </p:cNvSpPr>
          <p:nvPr/>
        </p:nvSpPr>
        <p:spPr bwMode="auto">
          <a:xfrm>
            <a:off x="419100" y="436563"/>
            <a:ext cx="8362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BODs are valuable if they exploit opportunities in the general external environment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58775" y="1830388"/>
            <a:ext cx="3838575" cy="1936750"/>
            <a:chOff x="306" y="1043"/>
            <a:chExt cx="2418" cy="12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476" name="AutoShape 24"/>
            <p:cNvSpPr>
              <a:spLocks noChangeArrowheads="1"/>
            </p:cNvSpPr>
            <p:nvPr/>
          </p:nvSpPr>
          <p:spPr bwMode="auto">
            <a:xfrm>
              <a:off x="306" y="1043"/>
              <a:ext cx="2418" cy="12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77" name="Text Box 11"/>
            <p:cNvSpPr txBox="1">
              <a:spLocks noChangeArrowheads="1"/>
            </p:cNvSpPr>
            <p:nvPr/>
          </p:nvSpPr>
          <p:spPr bwMode="auto">
            <a:xfrm>
              <a:off x="422" y="1122"/>
              <a:ext cx="2220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schemeClr val="bg1"/>
                  </a:solidFill>
                  <a:latin typeface="Arial" charset="0"/>
                </a:rPr>
                <a:t>Cultural Trends/Fads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25438" y="4313238"/>
            <a:ext cx="3900487" cy="1936750"/>
            <a:chOff x="285" y="2607"/>
            <a:chExt cx="2457" cy="1220"/>
          </a:xfrm>
          <a:solidFill>
            <a:srgbClr val="92D050"/>
          </a:solidFill>
        </p:grpSpPr>
        <p:sp>
          <p:nvSpPr>
            <p:cNvPr id="19472" name="AutoShape 26"/>
            <p:cNvSpPr>
              <a:spLocks noChangeArrowheads="1"/>
            </p:cNvSpPr>
            <p:nvPr/>
          </p:nvSpPr>
          <p:spPr bwMode="auto">
            <a:xfrm>
              <a:off x="285" y="2607"/>
              <a:ext cx="2457" cy="12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73" name="Text Box 12"/>
            <p:cNvSpPr txBox="1">
              <a:spLocks noChangeArrowheads="1"/>
            </p:cNvSpPr>
            <p:nvPr/>
          </p:nvSpPr>
          <p:spPr bwMode="auto">
            <a:xfrm>
              <a:off x="342" y="2716"/>
              <a:ext cx="2011" cy="3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>
                  <a:solidFill>
                    <a:schemeClr val="bg1"/>
                  </a:solidFill>
                  <a:latin typeface="Arial" charset="0"/>
                </a:rPr>
                <a:t>Government Policy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872038" y="1828800"/>
            <a:ext cx="3870325" cy="1936750"/>
            <a:chOff x="3149" y="1042"/>
            <a:chExt cx="2438" cy="12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468" name="AutoShape 27"/>
            <p:cNvSpPr>
              <a:spLocks noChangeArrowheads="1"/>
            </p:cNvSpPr>
            <p:nvPr/>
          </p:nvSpPr>
          <p:spPr bwMode="auto">
            <a:xfrm>
              <a:off x="3149" y="1042"/>
              <a:ext cx="2438" cy="12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3283" y="1122"/>
              <a:ext cx="1550" cy="3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>
                  <a:solidFill>
                    <a:schemeClr val="bg1"/>
                  </a:solidFill>
                  <a:latin typeface="Arial" charset="0"/>
                </a:rPr>
                <a:t>Social Causes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851400" y="4311650"/>
            <a:ext cx="3975100" cy="1936750"/>
            <a:chOff x="3136" y="2606"/>
            <a:chExt cx="2504" cy="1220"/>
          </a:xfrm>
          <a:solidFill>
            <a:srgbClr val="FFC000"/>
          </a:solidFill>
        </p:grpSpPr>
        <p:sp>
          <p:nvSpPr>
            <p:cNvPr id="19464" name="AutoShape 25"/>
            <p:cNvSpPr>
              <a:spLocks noChangeArrowheads="1"/>
            </p:cNvSpPr>
            <p:nvPr/>
          </p:nvSpPr>
          <p:spPr bwMode="auto">
            <a:xfrm>
              <a:off x="3136" y="2606"/>
              <a:ext cx="2504" cy="12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65" name="Text Box 14"/>
            <p:cNvSpPr txBox="1">
              <a:spLocks noChangeArrowheads="1"/>
            </p:cNvSpPr>
            <p:nvPr/>
          </p:nvSpPr>
          <p:spPr bwMode="auto">
            <a:xfrm>
              <a:off x="3193" y="2707"/>
              <a:ext cx="2224" cy="3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>
                  <a:solidFill>
                    <a:schemeClr val="bg1"/>
                  </a:solidFill>
                  <a:latin typeface="Arial" charset="0"/>
                </a:rPr>
                <a:t>Economic Conditions</a:t>
              </a:r>
            </a:p>
          </p:txBody>
        </p:sp>
      </p:grpSp>
      <p:sp>
        <p:nvSpPr>
          <p:cNvPr id="41991" name="AutoShape 25" descr="data:image/jpeg;base64,/9j/4AAQSkZJRgABAQAAAQABAAD/2wBDAAkGBwgHBgkIBwgKCgkLDRYPDQwMDRsUFRAWIB0iIiAdHx8kKDQsJCYxJx8fLT0tMTU3Ojo6Iys/RD84QzQ5Ojf/2wBDAQoKCg0MDRoPDxo3JR8lNzc3Nzc3Nzc3Nzc3Nzc3Nzc3Nzc3Nzc3Nzc3Nzc3Nzc3Nzc3Nzc3Nzc3Nzc3Nzc3Nzf/wAARCACgAKIDASIAAhEBAxEB/8QAHAAAAQQDAQAAAAAAAAAAAAAABwAFBggBAwQC/8QASxAAAQMDAgIHBQQGBgcJAQAAAQIDBAAFEQYhEjEHE0FRYXGBIjKRocEUQlKxI2Jy0eHwCBUkM0PxFlOCkqKy0hclJkVkhJSjwsP/xAAUAQEAAAAAAAAAAAAAAAAAAAAA/8QAFBEBAAAAAAAAAAAAAAAAAAAAAP/aAAwDAQACEQMRAD8AONKlSoFSpV4dcS0grcUEpAySo4AoPWRWiZMjQ2uslvttI71qxnyqHak14xEbdEFbaEI2VKewE/7IPP1oQ37X6pDy1RkqkvZx9oknb0TzI+FAa5muYLSuCHHekH8R9hPz3+VMUnX89xwNxUQ21E7pOVqxjzFAaXebjO2lTHVJJ9xJ4U+WB2U5aEQkagBSAP7OvkPFNAW5OvrpEca+0zIjSXOLh42gMkYPf4muyB0hSl+8qDKHYGzwn5E/lQv6SU/91RVAZUJGPilWfyod8GRug58ByoLYw9cQnClMyO/HJ5rA40j4b/KpHCuESc31kSQ26nt4TuPMdlVBtV+vcdeIUmQ8kHJbUku/nUwteqolwzEujKWXVeyojPCfMHcfOgstkd9LNVsuNmeab+0WNw8OMlKHlpUfJQVv5U32/V+oLeeGNdrg0oc0uPKXj0XnHlQWjyKzQNsfTBdYqkovEdiY1yK0jqnMd+2x+AonaZ1vZdRpQmFI6uSoZMZ8hKx343wrHgTQSSlWAc1mgVKlSoFSpUqBUqVYUoJGScAbk91BrlSGYsdb8hxLbSBlSieVCHpA16lDJUtSksHdmKFAKdwfeV/O3iad9W303WSWY6z9jaV7IB99X4j9KC2toc2LM6+Zl9DiiW38YwOxJHgMCgarxeZd5f6yU6SgHLbSD7KPId/id64AT2mtaQlWTw8Pqa3No/EonwoNiN6kuhB/4g/9s5j4pqPNoUpSUNIUtayEpQgZKlHkAO0mjZpbo0NisEi73c8V26rKGkqymOnIyPFRHPu5DvIRHpCiuv2ZnqhkofCj5cKqmXRJoLTk7S8S7XS2pmTlqWF9esrQMKIHsZ4Tt3g0w6vZL2m53ApSVIb6wFJwRwnP0p+/o53ZcqxXW2uqWpcSSl0FRz7LgO3xQo+tAVo0CHEbS3FiMMoSMJS22EgD0rTPs1ruLJZn26JJbJyUOspUCfUV30qCEXHo8hBJXY3FQVk5LK1KW0v0JynzB9DQ31jpV1L6g4yWZ6U5GDkOp/I+fOjrcJ0e3RHJMpfA2gbnv8B40K73c3btPclP+wB7LaM+4kdlAJClSCW3kcJBwcjkfpXpCXGnA7GcKFpIUMHfI5EfznzqSXOGxdWHLnAW2tCSpJKBnj4Tufl6jftqPlJaODyNASdB9KrrK2rdqVanG1bIl81I/a7x48x25ozR3m5DKHmHEONuJCkLQrIUDyINVOfjh9slI9s755cR/fUy6MukF7T8pNru7il25w+ypWcsntI+o9R4hYOlXhp1DzaXGlBaFjiSpJyCOwivdAqVKlQKoj0gXxFvt6oqXAhTiCt5eccDY5/H8galbziWmluOEBKElRJ7AKrj0q6jXMeUwFKC5auNwZwUtjZKfXHyNA0xNZu/12t2QnFucIQEDm2nsX59p8PKpnLiRrlCUw+lLrLqe7PkQaDnHvUs0fqZMEJt9xX/AGUqw26f8LwP6v5eVAyX+xSLHNKFgrjLJ6p3GxH78U2JWAaNc6HHuEVcaY2lxlwbg/nn60NrzYV6buDExTAnWxLqVKQvICgD7iyOWeWeW/pQFfoW0IIzTepLsx+ncB+xNOD+7R/rCOxR3x4edFa4s/abdJZHNxlSR6imnRmqrVqu1Jl2lzhCAEuR1DC2T+Eju7iNqfzuD3UAXfaRJiuMrAKHWyhQPaCMUxf0e5Rhaxudsc5uxjk52y2r+JqRy0BiZIZGwbcUkeQJFQHS0hNk6YYq1K6ttU4oO/3XUkDP+8KC0NYUoJGSQAOZNZNRHXF56hn+ro6v0rgy6R91Pd6/l50Ef1ReVXacQ0o/ZWjhpOdlH8VDPW+o0RM2uKoKcXtIIOChJHu57zzp/wBQ3ZFntT0teCsey0gn3lnl+WfStnQXo1N0fe1VemhIAcKYgeAUFOA5U55g7Dxz3Cgg+m3bhpyUFzoU1q0ySlKnX460JQTyVkjHn4eVOt9gCLJIQP0Tu6O4d4/nvqyzjSHm1NPNpW2oYUlQBBHaCO2hN0kafTDUoRGwGlpLrCEjASRzSO7+IoBVktr3J4Tz8PGtFxYStHXJGcYK+Eb7clDxH5V1vALTxA5BFaWXOHKD2cqAo9CWtHHj/o9cncrGTGWpWcdvBnuI3HqO4UYhyqnqnnbPc2pcRxTa2FJW2oHcJztjyPyxVqtI31jUmnol0jkfpkkLSPurScKHxBoHmlSpUEb13OMWzdQggLkrCD4J5k/kPWqp6huJuV5lS0k8C14R+yNh8hR96X7gttDzLWeNtgNo8FuHHw3FBQafYC88ThT2JzQRziPfXdbGi64FHf2gkfX5fnT83Y4YIPVZPZkk1lTDbT3C2hKEoGMAY37aB6sV8FvCY0xX9l+6s/4X8PyqWLS2+0UKCHGljBB3CgaH9rt5vN7t9r5JmSENK/ZzlX/DmjzqrSgcSZtpZAdSB1kdOwWB2pHYrw7fPmALeTL0bqMT9LSVNvto4lR1ZVlsncH8adtxzGAe40eej/X1u1lBHVYj3FtGX4ilbj9ZJ+8nxqtmsnVq1E6tKiCgJCVDYjH5EHPqK8wGLiAzeYp+xLDvC3KC+rBVg7gjkdiO48qCe621Gqw9I15hSmyqGt1DieEbt8TaST4jfNRDWT4Y1FEusFYPG22+25zClJOx+QqQw7WLy2q46gP2+cskKfWtR4gOXcD54pg1FFafuabdHUhpuG0AkLJ4QVHJHF2bEeHlQWbe1DFTp1i7sq6xuSwhxjIwV8QBG3rv3YoaSH3JL7jz6ipxwlSld5pk0uwuBaG4D0t11Scr4FLJQ3nsQD2Dw+tcutLwq2WwtsKxJfylBxnhH3lfPHmRQMFzTK1tq6JY7WrLYX1aVYykH77h8AAfh41Zuy2yLZrXFtsFHBHjNhtCfAdvmedDLoF0gbbal6hmtASZyeGMD9xjbfzURnyAot4oFUe1tCEmyOO4yuMQ4k9w5H5VIa1vtJeYcaUAUrSUkHxFBV67MiLcpLHIcXGj9k7/ALx6U1vHhIUPWpNraOY9wjq3zhbSjjtSf8/hUcdRlJzvQN0t0OdY0oElr2h4oPP5HPpRU/o86gWiVO07IUCCgyGfNJAUPUEH0NCeXhqVHePuf3a/L/I/KnPQVycsOuLTKJ2TIDLwB5pUeBXyOfSgtxSrGwpUAN6UX+vvGEqwkzCTk4yEIIx8SPhUNdkR46OJ91KB+scVKta2Q6glLxJ6gtynFhXV8YOSezIqM/8AZ7xOJW7eFqI/9Pv/AM1Bwi5def7MyoN8usc2B8hzPyry4clR7zmn4aOA966yvRCRWf8ARBvG9ymEf7H7qDq6IYP23pBiOn3ITDr522KscAH/ANhPpVhzvtVeLXZHrQ+t+2Xu5RnVp4VLaWgEju92nIv3gg9bqa8rH60gfQCgd+mzRVsdaY1GnDMoSGmZKEEJ+0oUoJ2/XGfgDnlTNIhRptoVDaCERltcLZRyTt7JHltTZcrS/c0AuXKW+62ribMt5bqUHvCcgZ8a4JMibpqwpiIebdkOO9VFKAQEZHPfPL60EitsQw7exHdVxOoT7ZJySTTTb7ElqZKnzylbzzpcSnsRjOPPY8uW1OVrs6LfCSHSpySfaedUSVKV2n6elQzUmp5DrimIThbZStba3MZUSMcvjQPd8vrMBKS2eOSCOBKTyPj4Uw2ot6x1/BiXBamoUl8NFIVj9GnJCc+O+/jUdXKCxhziWsL4gvJB/wA/HnUp05YoF9jLmBUmK+y9glhzAKsA8QBHs79g5UFqGUIZaQ00kIQhISlIGAAOQFe80EW3r40gJb1NdgEjA4nUq/MVn7bqtJy3q2ZjuXHbVQGzNInagyzetYMnP+kvWjuciNkflmsSr7rCQjgN7QlPIhptLZPqE5HoaBv6U46WpksgjDcziOOwKyfrUCSeIA4IB7KlV9adb0+UScKc61JKuIqyeInOTvUVoGq6pzGWfwqBH5VyzHFB5LzZ4VZS4k9oykfuruuqcsu/sg/MU2STllgjtbGfQqH0oLh2a6ImWiDKQQpL8dtwHvBSD9aVDjTGpVx9NWljix1cJlHLuQBSoI/qy+Ksc9Yci9eHHnAAlzhOQruwe/vpkGv4IJS5BlpVnBSOE/WnvpLjIbu5S8hKwZbicKSCMqBUPkDUOfgxZAwtlAI5KSMEeooHtetIqd1W+4DybT/1Vsb1fb3PeYloP6zJFRtEaTHwlK/tDXLKjhSf316OwNBIzqu1kKPG+An3v0CvZ8+6vA1XZXOUvH7SFD6U/wDQY+hGp7nFXgl+GlaQR2IVg/8AOKNq47Kh7TLZ80g0Fb1amt7SS5HdMkjmhr3gPJWM+lcl4Lt7tcadHjONpjykqIdxkp7TsT/INFLpUs1ikxY7DUOM1cEPpdLjDSUrCADkKIG4O2x7qGt8mtQ4It8XCEISOsCfuoHZ5k/Wg3Xy79QgswbahS1Dd15WEg+AG5+X7h3ObLbgDpAdUpS1kDYZOw+XzqYiY+5FQONXCUjAI5fupgfQ1MSpSRuCQRjt86Bn+zuY4kgEZxnON+7ep7oSTEtdrfRcZkaO649xBDjyQrh4RvjPnUQYirclsNcK3eJ5IAG559gp70haIaukWFar+hJjfaSh0E+yvIPACe4nh+NBNVaksaPeucfPgSfyrWrVlhR/5i2fAJUfpRlTozSoAxpqzf8AwGv+mu5iyWmMAI1rgtAcg3HQn8hQARetrCk4ElavJpX7q1q1xZfuOvKPcGyKsSI7I5NIHkkVzXK0W66RlRrjBjSmT9x5oKHnv2+NBXq63T+tLMl1iDITHcWCHnODhOD3BRV8qYcbbVLtdw41qbVbbYA1GbmKQ2Cc8KRk48d6iowUg4xQNV12YdP6uPmKaZIKWGAf9UD8So06XpYEZQ7VKA+v0ptn+yEo7UpQk+BCf40Bm07aHndP2xwDZURpQ9UClRM05Z/sunrXHU2nLUNpB9EAUqCA9L0AiW68kbpLclJJ2GMoV8iqh4U4NHLpIgJkwGXlIynJZc/ZUP4fOgoWloHA6P0iCUq27RsaDSNq43QUvuJ+7zFOATvXPNbwULA8KB36Npxt2v7Q4VcLb6lxnD3haTj/AIgmjdqfUiLWgx4pSuYocjyb8T+6gXYbIuS8zNfKm22nA41g4UpSTkEeAIqYuLKip15W53Uon5k0GHnHHnVOOrUtxSsqWrmTQ71k7bGJKgy6449xha22yAkK8Vb/AA/LanK5X6XfJqbLpdp2Q86eBTjXNfeEnsT3qPpRU6PujCDp1Dc67JamXTh22y1H8EA8z+sd+7AoAnHczCYcWr+8RkFW2f5waaniIzzi3FK6txwqbCN8nAJx3dgPmPGjNduBy5TOBtAQXl4SBsNzQ31Syu8ayt9pY+8W2AAnPCVnJOPAEGgedKWuEppF0bX17jif0ZUkfouwj9rfB/jXNry1nq0XeOFBbXCl4pOCBn2VDxBP84oyXrR8GDYmUWaIhn7EgDhbG7iQACT2k7Zyd+dQh5luQy4y8gKbWkpUDuCDsaAhdHGqE6r0vHmqIEpv9DKSOxwYyfIjBHnUpquHRxeHNC66Vb5zpFumFLKyeW5/RueHcfM91WOBzQZrXIdSww48s4S2kqJ8AM1sqP60miLZXGgrC5CurSO8fe+X50AE6R7ipMlCh/ecK1kH8S1fTB+NMsV5RhNuOe8UgmmvVVxNyvkpYP6IOlKP2Rt9CfWuZy4LDPVo7sUGbi99pdaZQdiefiTgV1aehrvmrLdDbSVmRMQnH6mRk+iRmmlpwhfF2gbefKih/R7sapuqZF2cbBYgMEIUR/ir2GPJPFnzHfQWMQkISEpGEgYApVmlQcd2hJuFukRVEDrEEJJ7D2H40BNQwlRJ6nFJ4OuPCtJ7HEjB+IA+BqwxGaHfSNYQvilJGG5GAtQ/w3ByV64/nNAKQBTrbbWl/hdlJy0d0tke94nw/OtVrtjz8pYmNLbZZVhXEMdYrngH8Pj/ABp4u9zi2mEqRKI4RslCcZUe4UG2RJjwo6n5TyG2kjcq2+FQ/wC0XDX97bsVkcSyyviKy6oJCkjmo9pA7h+81Hp86fqaUXX3OCIhWEIHIDPZ3nx/ypwtr71jmxZ1qIafiOBxvPIntCu8EZB8DQWI0Rom06QglqAguSnAOvlrxxunu8E+AqRS3UsRXnVe62hSj5AZpt0vf4WpLMxc4KwUODC0E+00sc0KHYR+49tZ1Q/1FhmKHNSOD/e2+tALSeI5WdzuSajXRlF/rzpY+15/RxVvSFZGc8I4EDPZzB9Ke7xJ+w2qZKGMtMqUAe042+eK9/0cIKyu93FSfYAajNr7z7Slf/n40BuPKhtqqz/1ZO42UYivkqRjkk9qf5+lEquG825u6QHIrmAVboV+FQ5Ggr/r+zCdb0zWEcT0b3wBupvt+HP40UOh7Vp1Jp1MaY6lVygYae73EfcXjxGx8QajUhpxl51h9HC4hRS4k9n8PpQ3l/1poLUrdz0+6Wm3chBKeJJTkFTageY2+HlQWqJ8aDnS9qcNsSOpcGUJMePvzUfeUPL6U1WzpJ1TqmR1SFRrfAYwZDsZBKnTv7AUrOAeZwM7c96G2s7yLvc1dWvMaPltn9bvV6/QUEfPlWKVZHOgScZ3q2XRVpk6Y0fFjPpCZj5+0ScD76uQ9BgelBjoS0adQ6gFzmNZttuUFHi5OO80p9PePp31ZYUGaVKlQKuedFamxXIz6eJtxJB/ePGuisEZoA1qdLunpK4qmlSJSgTHaRzeA7fAd57PhQf1DNmXGWFznUJUACEE+6D2Yxt6799Wv1DZWbzFCFgIkN56l7G6D3eRwMigXrTRpdluFTXUzmjlxnYB8dhB5b9h5HfON8AP4U5cZCWi2laR+BW/wp0Q4XRxJbXj9ZJFaww1EdU2Y6W3UHhUCn2gfWtokjs/Ogd9F61laMuqpCEqkW5/AlRUq3P66c/eA+I27iDZqe9wrppmHJtklEiNLcBQ4g7EJzkHuIOBjvqt8xtp7Km1cBqUdHjpaYnIW+vqQ4ngbKyUpVg5IHIE7b+FB39I0r7Pp4tDnIdS3sewe0fyx60S+g22iB0fxHSkJXMccfVjtycA/BIoN9IV1jmXGi9SHy0hSlBYIAJxgjv5GrIaViNQNM2qIwribZhtISr8WEjf150DrWCM1mvLi0toUtaglCRlSicACgimuNPuTmDcbY3x3BlPtNDYyUDPs5/EOYJ8u3IFl1TCu9mdbfc4Glg+0oYU0od45gg7EeBFGC76vslqaWt+eytSGw4pDagohJ5E42AONs8+yq16y1O1d79NuVtDkYST7SUbJXtgqx2HAG/M70G6/Xdm2WlNjtYSOJGH3AsKJB97JHMnf0x37Qs1kkjlyrG5oMU/6N0pcNXXhq325JA9598pyllHao/QdprdonRV31jODNuZ4YyFAPy3B+jaH1PgO8chvVn9H6VtukrSiBbG+ftOvKHtvK/Eo/TkKDr03Y4WnLRHtdtb4GGU4yealdqie8nenSlSoFSpUqBUqVKgR5U1X2ww73G6qUClaQQ2+jAW3nng8iNhsdthTrSoK86705drC84u728zLVj2LjD/ALxnzB7PBWR+tULVbnJaFO2V1NwaG6ktnhdR5oO/qM1bhaErSUqAKTsQRkGoHqbol01e3jKjNu2uZnPWwiEAnxTjHbzGD40FaVJkLdU09xNqB3bOyh5iupUlcS2pYYWW1GT1hCTjICQBn1zRVuvRdrKKSiHOt97jAbImpwvy9oH/AJvSoVd9AawUtKlaW6gIJH9kwQrxxxGgicyY9PkdbIJUrhCQBk8KR2D50+WPWup7AEott5kNx04AYeX1jYA7AlWcemK67bpG+IQWZGj7nJcCyeIqU0PLl9ae7d0f6ufeIi6RgQ0qwQ5Lc4yn/eWfyoNsPpZ1xcXOrhdQ+oc+qigBPiSTgDbwrjvGsLxNadY1JqGQ+CcqttuUEpI5cK1pGAOeRk1Mrf0OXm4pSdUahLbHbEgD2R8QB/wnzpzX0E6bKeFu5XhI8XGj+TYoAPc7s5LQhkJbYjNnLcZgYbT4n8SvGmw5POrEt9A2mR79yvB/ZcbH/wDM0/2vol0ZblJWLV9qcSMcUp1TnF5p935UFZLRZrle5X2a0wnpb3alpBOPM8h60XdGdBzz3VytXPllGQoQo6wVHwWvkO7CfjRviQosFkMw47UdockNICQPQVvAAoOW2W6HaobcO3Rmo0dsYS20kJArrpUqBUqVKgVKlSoP/9k="/>
          <p:cNvSpPr>
            <a:spLocks noChangeAspect="1" noChangeArrowheads="1"/>
          </p:cNvSpPr>
          <p:nvPr/>
        </p:nvSpPr>
        <p:spPr bwMode="auto">
          <a:xfrm>
            <a:off x="63500" y="-608013"/>
            <a:ext cx="1247775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83" name="Picture 27" descr="http://www.modbargains.com/images/Products/KMC_wheels/KM651Slide_GlossBl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25" y="2516188"/>
            <a:ext cx="1177925" cy="11652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pic>
        <p:nvPicPr>
          <p:cNvPr id="19485" name="Picture 29" descr="http://www.just-spinner-rims.com/Vtec-with-ri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0" y="2514600"/>
            <a:ext cx="1189038" cy="11779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pic>
        <p:nvPicPr>
          <p:cNvPr id="19487" name="Picture 31" descr="http://myninjaplease.com/wp-content/uploads/images/greenmountai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5750" y="2492375"/>
            <a:ext cx="1108075" cy="1184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9489" name="Picture 33" descr="http://smorgasblurb.files.wordpress.com/2011/02/toms_logo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2506663"/>
            <a:ext cx="1619250" cy="116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20492" name="Picture 35" descr="http://resources1.news.com.au/images/2009/12/11/1225809/375273-airport-securit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5057775"/>
            <a:ext cx="1390650" cy="10429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37" descr="http://www.newsautomotiveinsight.com/wp-content/uploads/2011/02/toyota-prius%20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054600"/>
            <a:ext cx="1452563" cy="10604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39" descr="http://assets.cobaltnitra.com/teams/repository/cb3/41498f9aa100486fb00146efa6b30/1/hyundaibuybacklandin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5019675"/>
            <a:ext cx="1828800" cy="11017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2"/>
          <p:cNvSpPr txBox="1">
            <a:spLocks noChangeArrowheads="1"/>
          </p:cNvSpPr>
          <p:nvPr/>
        </p:nvSpPr>
        <p:spPr bwMode="auto">
          <a:xfrm>
            <a:off x="990600" y="692150"/>
            <a:ext cx="6678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By definition, we assume BODs are rare 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411288" y="1719263"/>
            <a:ext cx="603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if a product is truly differentiated, it is rare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419225" y="2493963"/>
            <a:ext cx="5681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customer preferences are evidence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a differentiated product which result in: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25438" y="3781425"/>
            <a:ext cx="60563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/>
              <a:t>increased volume of purchases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/>
              <a:t>and/or ability to charge a premium price</a:t>
            </a:r>
          </a:p>
        </p:txBody>
      </p:sp>
      <p:pic>
        <p:nvPicPr>
          <p:cNvPr id="21510" name="Picture 11" descr="http://www.eventnow.com/article/wp-content/uploads/2011/01/eventnow_online-sales-growth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3495675"/>
            <a:ext cx="1557338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5" descr="http://hundreddollarbill.info/one-hundred-100-dollar-bi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648200"/>
            <a:ext cx="22113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utoUpdateAnimBg="0"/>
      <p:bldP spid="24590" grpId="0" autoUpdateAnimBg="0"/>
      <p:bldP spid="245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38100" y="695325"/>
            <a:ext cx="7704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There are two generic business level strategies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157288" y="2143125"/>
            <a:ext cx="2490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Cost Leadership: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071563" y="3870325"/>
            <a:ext cx="328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Product Differentiation: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385888" y="52197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</a:t>
            </a:r>
            <a:r>
              <a:rPr lang="en-US" altLang="en-US" sz="2400">
                <a:solidFill>
                  <a:srgbClr val="0000FF"/>
                </a:solidFill>
              </a:rPr>
              <a:t>generates economic value by offering a product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	that customers prefer over competitors’ product</a:t>
            </a:r>
          </a:p>
        </p:txBody>
      </p:sp>
      <p:pic>
        <p:nvPicPr>
          <p:cNvPr id="5126" name="Picture 10" descr="http://t0.gstatic.com/images?q=tbn:ANd9GcSqWC5l29Bg5c0l88poD-NxSewHCHf_ePcNYFEwRWaW9NCpFc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3652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6" descr="http://t3.gstatic.com/images?q=tbn:ANd9GcQcXoEdBOwmzPaxx-gcfHKYW3XSPfMSekJ7YwFhz84h325PNZ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532188"/>
            <a:ext cx="121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utoUpdateAnimBg="0"/>
      <p:bldP spid="10252" grpId="0" autoUpdateAnimBg="0"/>
      <p:bldP spid="1025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2"/>
          <p:cNvSpPr txBox="1">
            <a:spLocks noChangeArrowheads="1"/>
          </p:cNvSpPr>
          <p:nvPr/>
        </p:nvSpPr>
        <p:spPr bwMode="auto">
          <a:xfrm>
            <a:off x="320675" y="419100"/>
            <a:ext cx="8337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If would-be imitators face a cost disadvantage of imitating a BOD, they will rationally choose not to imitate that BOD 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2986088" y="2201863"/>
            <a:ext cx="3232150" cy="3079750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143375" y="2511425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Easy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684713" y="3908425"/>
            <a:ext cx="1184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May be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Costly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279775" y="3913188"/>
            <a:ext cx="1185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Usually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Costly</a:t>
            </a: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2990850" y="3743325"/>
            <a:ext cx="323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4591050" y="3743325"/>
            <a:ext cx="0" cy="263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903663" y="2932113"/>
            <a:ext cx="1381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Imitation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of BODs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3340100" y="1555750"/>
            <a:ext cx="252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Product Features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6613525" y="3719513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Product Mix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5537200" y="5091113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Product customization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4870450" y="5548313"/>
            <a:ext cx="301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Consumer marketing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88900" y="4902200"/>
            <a:ext cx="344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Links between functions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1620838" y="367665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Timing</a:t>
            </a: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1531938" y="4095750"/>
            <a:ext cx="133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Location</a:t>
            </a: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1458913" y="4513263"/>
            <a:ext cx="166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Reputation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842963" y="5348288"/>
            <a:ext cx="308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Distribution Channels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1301750" y="5765800"/>
            <a:ext cx="294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Service and Support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383338" y="4148138"/>
            <a:ext cx="2760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Product complexity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6096000" y="460533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Links with other firms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23850" y="2570163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Provide </a:t>
            </a:r>
            <a:r>
              <a:rPr lang="en-US" altLang="en-US" sz="2400" dirty="0" smtClean="0"/>
              <a:t>employees </a:t>
            </a:r>
            <a:r>
              <a:rPr lang="en-US" altLang="en-US" sz="2400" dirty="0"/>
              <a:t>with  flexibility</a:t>
            </a:r>
          </a:p>
        </p:txBody>
      </p:sp>
      <p:sp>
        <p:nvSpPr>
          <p:cNvPr id="48131" name="TextBox 14"/>
          <p:cNvSpPr txBox="1">
            <a:spLocks noChangeArrowheads="1"/>
          </p:cNvSpPr>
          <p:nvPr/>
        </p:nvSpPr>
        <p:spPr bwMode="auto">
          <a:xfrm>
            <a:off x="314325" y="409575"/>
            <a:ext cx="8524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Overarching goals of organizing for product differentiation are to…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23850" y="1912938"/>
            <a:ext cx="4505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Encourage employee creativity</a:t>
            </a:r>
          </a:p>
        </p:txBody>
      </p:sp>
      <p:sp>
        <p:nvSpPr>
          <p:cNvPr id="48133" name="AutoShape 13" descr="data:image/jpeg;base64,/9j/4AAQSkZJRgABAQAAAQABAAD/2wCEAAkGBhQSERUUERQUFRIVFhgUGRUWFxYaFxkaFxUYFBMXGBgcHicfHBkvJRoXHy8gIycpODcvHx49NTEqOCorLC4BCQoKDgwOGg8PGTUkHyQyNjE1KzUsMzU1LTQuNCovLDEpKTU0NSw0MikyMCwvLSotNSkrLy8sLjA1NTUwNSo0LP/AABEIAFgAZAMBIgACEQEDEQH/xAAbAAABBQEBAAAAAAAAAAAAAAAAAQIDBAUGB//EADYQAAICAQMCBAMGBAcBAAAAAAECAxEABBIhEzEFIkFRMmFxBhSBkaHBIzNSsRZCU2KC0eEV/8QAGQEAAgMBAAAAAAAAAAAAAAAAAAEDBAUC/8QAKxEAAgECAwYGAwEAAAAAAAAAAQIAAxEhMWESE0FRsfAEcYGh0eEiQpEy/9oADAMBAAIRAxEAPwD3HDErGu4AJJAAFknsAOSThCPwzD/xAZXjGmTqRSB71APkQrYFjuea4478ZTj0UhEJ1OpdpYnZz0fKj2QVVuBYFV9Cc7Khf9m0jDlzamL9OHGdPeLnIyeAaYo8ZWUrJJ1jchvdz2+XJyeXw5S00kcs0UsyBN17lSqoqvvxX4nONukf29p2UrjEp7+f1OnwznU12ohIL7ZtNHDueUfzS6jnyD39v1zX8M8SSeJJEva43AEUa7cjOylhcYicK4J2TgeUt4YYZxJIYZDJrEVgrOoZuykgE/QZLiuIyCIuGIcMcUM5g6xtXLuV5YIdNK8ciOgqfiqF/wCXuKI9csfaqbeI9LU4+8kp1Yh/LC0xLH29PpeOlNBUBJWNQgLGyaFWT6n55xUfYF5co07Lc5npl74jTONUhVCRqEjHZFFAY3IdTq0jALsFBNC8mBygW2jicZZVAigAWEMMDlRfFEIQi6kYqvB7j39s5JAznYUnIS6khBsGjlfV6Is7ajTgffBGIwGYiNhYvj3q/WsmxVYg2O4yelWambiVq9Bay2P95SxpPtNGXeKU9OWIJ1C3ljtgOFY9xfAzX3cX6ZR1Ghi1UW2ZA6miQb7j6c5Qm+zFCbpyv/FZDsdiYwENlFHcKRx9MvMylNpc+XOZyK4cK+V8+XpMj7QaJZZXkl6kITjqbQyOo+AqbB3G+wvL8Xi0jOpj6jERrUT7FEiki5gwvkeq5L4n4RO1FCjnrGWnJraY9mwj27jjMyfw0adCkrbROHjUhmaOHswWzzye5+WZLKyMWAtr007xm6rJURVJuRkOuveFja/aYZifZvQTRQ7ZWs7iV8xaloVzX1NfPDNFHLKCRaZNRAjFQ19ZU0mrWTWap0nlPRVYWhIIjVjzuU3yeD6e/wAslxuglcnV75YpKnoCMDci0KWTgeb8/rh1Bu235quvWrq8g8QfytL4GOGnQaCYXic6POVfcURCvlUt52Hfj24/LEXxNvuyAHa+8Qlv6fn+VZraXporsjCtxLtZPmHxWcj1Ph67XKx7y5BZS1A16j2OZxRsSDnL4qJgpGVvvreV1Z01Cx9RmXYzU1XfPevpYyrFMzrpWcksZTZPf2ybSaLZIJGTpqBsA3b2ZnNWT+mXhoI16a0fKxZOT37mz/3iCse/L4MbOq664cmv1EzPvcr72Tq7gxCqoXp+U9m9Sc3Y2JAJFEgEj245GVZfCI2YtTAt8W1mUH6gZcyWmrLe8gqurW2RNDwmTkj8f2OaWZHhh8/4HNZWBFjkZpUT+MyK4s8XEIxcMmkMQ4mKcMI5zuk0rLqdUvQjjjkCyLKreaVq89rfp8gP1yj4pL09kv8ASWU/Rl4/ULl/7S6TpyRauOCSeeM9IKjV5HJ3Eiuas/nzk+sho2PhPI/cZV8Sm0LiadKoLhjxHTA8TwtOeEG1lh/1BGx/4fzf7DH/AHg997dbq7enfG3fVbP6dvO7NfDKO7tkZZ318x33aY0m4x7rLN16AYnaKlIUf+5IuoPkpms9XeD3DCO6I9KPbNXCsN3rDe6THWR1WMqzM7xOSCbBYIGUgehyTSTDqxhJGcFGLW1i/LX0PfjNMjIYNFTWWZ2raLrizzQAHJoc4bBBwj3gINx3j0lmU7YZWKM42bdq/Ed3BrNXwnTCOGNFDKoUcNywvkg/PnMuZA8yQBpUaOpmZeFb/aTm/mhSXG/p8zCdtty0MMMMsRRDhgcMI4kiBgQexFH8eDnKwQjQ/wAAoF8PVC/3h5LKuzfDR9OaAAzrMh1mjSVCkih0YUVYWDhoZLSq7GByPdxqOEx5IaAYEMhFhhyCDyDeR49/C54GlkhcyIURY9KwAjTbQO0+1DtxhJrIw5SRHjZYxKxAuMcAsAfWu2UqlMKcD35yc+IRTYn1jMMfFNA3T2zC5QSgI5NcH+xyL/6WnCq4d5FaTpeRT8Xfn5ZHbX3jPiafOPVCTQFnJZJulWxDLIWCEIRce71b2/HEZJ5BIkS/d9rgLIabevO416ehzS0fhkcbOyKA8h3Ofc/t6mvnkyUzw/vxK1SuXwXARvhXh5hj2F3kNk7nNnk3+WXcMMtAACwkIFoYYYY44hwwOJhHHYYYYRQxGUEUe2GGEJENGlqdi2vCnaLX6e34Y6KBVFKoUXdAAcnueMMMVhCSVhhhjhDDDDCEMMMMIQwwwwhP/9k="/>
          <p:cNvSpPr>
            <a:spLocks noChangeAspect="1" noChangeArrowheads="1"/>
          </p:cNvSpPr>
          <p:nvPr/>
        </p:nvSpPr>
        <p:spPr bwMode="auto">
          <a:xfrm>
            <a:off x="63500" y="-409575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58" name="Picture 15" descr="http://www.unilever.com/images/Agile-workingLogo125_tcm13-2137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668838"/>
            <a:ext cx="11906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AutoShape 19" descr="data:image/jpeg;base64,/9j/4AAQSkZJRgABAQAAAQABAAD/2wCEAAkGBhQGEBUUERQUFRUVGRwZGRcXGBkYGxsbHhseGxkiHh4cHCYeGRwlJRgYIDEjIycpLCwuHCI0NTAsNSgrLCkBCQoKDgwOGg8PGikkHyUtNSkqLCkqKS0wKi0qLCwuKiw1KSwsLCksLiwwLSwsLS0sNC4sLCk0LCwsKTAtKSwsLP/AABEIAOUA3AMBIgACEQEDEQH/xAAcAAEAAwEAAwEAAAAAAAAAAAAABQYHBAIDCAH/xABBEAACAQMDAgQEAwUFBQkAAAABAgMABBEFEiEGMQcTIkEUUWFxMkKBFSNSkaEWYoKSsTOissHwCCQ0Q1Rys8LR/8QAGgEBAAMBAQEAAAAAAAAAAAAAAAECAwQFBv/EADIRAAICAQIFAgIKAgMAAAAAAAABAhEhAzEEEkFRYRNxgaEFFCIykbHB0eHwQlIjNIL/2gAMAwEAAhEDEQA/ANxpSlAKUpQClKUApSlAKUpQClKUApSlAKUpQClKUApSlAKUpQClKUApSlAKUpQClKUApSlAKUpQClVvXfEOx6bl8m5n2SYB2+XI3B5HKqRXs0fr+w19wkFzGznshyjH7BwCf0rX0dTl5uV13pkWiwUqC1Driy0qfyJrhI5eBtbcO/bnG0fcmuzWuobfp1A9zKkSk4BY9z9AOT+lR6c8YedsbiyRpXHYavFqcImidWiIJD9hgdzzjioW+8S9N044e8hz/cJk/wCANSOlOTpRbfsLLNSvRY3qalGskZJRwGUkMuQe3DAEfqK99UarDJFKVxzaxDBFJMZFMcIYyMp3bdmd4O3JyMHI70Sb2B2UqD1Hrix0pFeW6hVWAZcOGLA9iAuSR9cV4aP17Y6+4SC6idz2Ukqx+wYAn9K09HUrm5XXsyLRP0rh1TXLfRADcTRRA9vMdVzjvjJ5/Som18RtOvHCJeQ7icDLbcn6FsD+tRHSnJWouvYWWSlQ2vdX2vTJUXUwjL5KjDMcDucKCQv1PFSGnajHq0SywuHjblWHY+3FQ4SUeZp13JOmlKVQClKUApSlAKUpQClKUApSlAZp4peIMej5tVtluJccmWPdEmRkcEfvGxjgcfM+1Uzw71vSunU82cuL31YaSJ2jjPONojzxjGTjPfGKvvV2pXun3jTST/C6bbhCSojZ52xkogILbifRzgDGeazJ+uItavpL68ged0A8i2XHlqq5IMrckhc5/CQSSTgACvoOG01LR5EnVW3GW77ZVe/bqZSeSZ8VtFudRa3aS4F1PICY7aC3ZdkWMsw9TPjIUerv+hrP4re41wxCRpDGXWBZJS5jQsRhdxyFAznaPb2rdul+uopre3uryOKO4vpfJTyl9TKshRcliTtUnk5xzwOa5b6Wy6d0q9gOLpYZT56L+7YNNKCuCcgFQwww94/b2to8VPSS03DKdLbvT8YePLDjeTru+mLjqayksL+aAyKEaOWFiGOM4MsRA449uDnjBANUromz/s609p5Fsuqo2YXuAWSRMA4jORtbGSCMZzz2OOfraC31+8sb6Cd1guCkEkoP7yGRePV/C20g9/yk8jGff1F4V3t7OzQ3y3ksO0EPIUnT8yDkkDvuBLDvkVXTSjDlnKlLNU1TWH4ruseAzV+jbq8u7bdqMaRzb2G1cY2j8J4Zh8/ftip2ofpJrlrOL45QtwAQ+CpzgkAnaSuSACce5NTFeHq/fe2/Tb4GiFYB4jn43VpIdNMyyzKUuIwfKWRhxgBiu/cB8sEjK5ya3+sK8WtUutH1KCWb4Rtgc28YBfau4YaQMBliQCOSAVOBwSe/6Mv1XW9f33Kz2ImexuPCV2MlvayNLtEUsoDsMKGcogbgAsFLHHIGMirpqNpY+JllIbaNviYY9wnFu0IZ1HYsBtO4/lySM5Haq11b1XdeI0RMMEqWkUu13T956SFO6SIeoEcsCDjkjPvV7tY5fDLTJxdXMc0SIRb+ko+4g4j5Y7hnGPcDd7AY7daUuWMnjVvo/b3/AAwVXyI7w+6sTqTSpPjomujbMEI8rz3dGGUO3BJPcE/3ck1lXVZsru6Asknt42O2RJgBsJIBKjcWAxk7W7Y444F68OJpOitFur/ap3SR7FfIDorBDg+xO9wDzyM4PauPxF61seuoIhBEVutw9cgSPYuDuVpC2GB4wM49+Ox10VycRLkT5bq08LCvBD2PPxQ1V4L4HT5N4Sx8uUx7ZcQl23bjzjgoSe4yDxWp+HWoDU9KtHAxiJUI+sf7s/1Q1jGi3Nt0fazpG63d9dxmBUgBeONX4I3YAkcnHC5yQB2yTtXQOht03ptvBJ+NVJcfJnYuw+uC2P0rj45RjoqHZ4fV4yy0dywUpSvGNBSlKAUpSgFKUoBSlKAUpSgKH4ldJJr+Jrq5dLW1jaRoY1G5iMksCT3Iwo9JxzzyaqnT3VtnqNjeWdhZtBM1vLsXiR5vSQcsPUzgHO3n3x2qb1jT7uy1i4d7aS7sr2JYWEZGUULjHLDbglz3AO/OcjFRnTXQNt0nqsUqajbsELAQu6CXLKyBTh8MfUPYZ+Ve1puC0eWcrpXGtu9NLreMmb3KZcdL3vTNrbX9zkCGaMRwPkMqhjIM/wAALA8Yz6sn5VJW/QF11PbC/WTAvJma4j3bFEXm53kkgMFILYPYYI7Ve72WXxUs7y1a3e0aKVRG8uSGKtnn0jBwvIGcbxya9fV2iQajojxw3LiGxjdCqAAPLCNuJMjJGVPA4JYHJwK2+tztJ0pc1PF0nlbefmRylZ6u8O7XWAzaLPC7LzJaRzK27HG5PUcMMng8cnBB4PZrOiXs9ha6nCJYb+3j2TLtKvIiEruKkeo4XcVI9St9AKgrjpSTQ44J7baktjbJdTv+ZpJXJCfoiEYPGOPzVYeo/GK5aSX9nwoYYFDvLKrHcpYIGUblwhLADuT34Gal+q+VQfMl1f5Pvdquox1L70B1M3V1hHcSIEZiynH4SVO0lfocdvbkc96sVV/oPqNOqbGOZEWPOVZF7KynDY+h7j71YK8PWVaklVZ27Gi2FZ14hXOndNee935jz3sZjG0K7pGF2+jdhY1B9XJyzfPHGi1Qr3rbSrbUJviCFuIQsO542cEDLEJtVsHMhB7E4HcCteFUue0m66IiRUdDtdK6keNdNuLrT7ojYApYGTCk5baSrcKSSGHPccivbe9PabZSl9V1Z7xoiR5RckgjupVWdx2wQCv1rpl6PXoHUW1CWVHRnAgjwEdpZm2EbQAMIrMeMdxwMVE+I/RDaBftei3+KtJWLyxgsCjN+PJT1KCfUH7AnB9s+tGUZ6iUZumsbXfVJtWU6Fj1fVNF6ztY3muWhij9CwiQxldvA/crnPB4IB4/lUbrvh/ovS8ccs8l0Y5fwMjb1bjcOUT3ByOeaz7VZ9KnjPwsd8sx/CjPCYwfvguw+nBPzFaRpVjeR9PRI1il1Ish2QzrkrFlirbSQ2RkgDIO0/LipnpvQUeWckm6ptIXZ49E9R6bZm5ksrB0W2haQ3EpBY47JuYsULc4APOO1ajpGqJrVvFPHnZKiuue4DDOD9R2rEb/AEu+1SIDUjDptgh3GNFSPcR7JEpLyP8ALdx74PatV8PNdj1+wR4YzFGhaJEJyQsZ2pk/Pbtz9c964uN0ly+os5738+/tsWi+hZaUpXllxSlKAUpSgFKUoBSlKAUpSgM48UuoQtxZ2DStDFctm4kU7SI87Qu78oY5yfkPlms4WwTpyK6069t5BOziS0liQFmcelAp7lGwO3bLDg1pPiHptveXKG6064uleMIs1tvZ0ZWbKsoYAD1ZBP8AeHtxGrbWnQuo2EMVuVkufxzXDeY8a8qqIdxRWJwpK9gcc5yPc4fUjDSUYp3V9MtZu7+DwZtZJ3T+ml1K+tp5r0veWkKpNCjL+IqckgcqDv54w2B2qj9W9A6pZyTw2m+aynlM3lq6DkncQ4YhuDgcEg4B71U47i60zXCRuF18UcjnLbpORj3RlP22mr3130kbu/luU1S3huQR5ULyiNkVVAUBt+VJwTjbjn6mtVCWjqRuaprFq+vj3wyN0dlr0Xd649ydSnS2W8PptUdcsyptiBYd1QbTtUncRk47GrJ1glmkkd6gSZrm0imiCnCW9rtLfTlg3p99x9sVx9S9Qnq+e0F5L8O1sjLO45IZXzujCn1O4CY28Z5/CM1N33ihZTSxyS6Z8QUCr8TOIxK20ABiAhUn3xu/lV46eoq5o34WKram97pediLRrfTOnx2MJaLdtnke49Q2nMrb8be64BAweeOalq5dK1JNYgjmiOUlUOueDgjPI9jXVXzs23J3ubCsZ6l8GrnWL+6niljjVnEkZYnkty/K5KbSO+DnI+VbNVF6pMd5qlqBqBikh9TWinmX82MBgNzD04bOQeB8+rg9WenN8jrHayslZSukumreNhqOoalHcJbSADDyOPMHK5aQB29mCqvOM5IzVlj1u/sNLvL0XUFzhxJAUXKiIOPMDDapHpyNvdcHmqNpWoW/XcU9oYodPijJu1ljyVUj92RKGYbsiTAIK4IAA9quOhWsnTi2tjaw/G2V2Gae6AO0+ZlXxtJWNVUDhiSc4HNenrxz9vLvZpVyrO+1v5lEVqHxfvp4pZ4bSzAi2+YwRiwDZAbG8HbkYJ5wSM96sWk+Ls1rcvbapAibcb5YdxVA23azAk+g719YP5hxzVZuYrrwruQkoY2Qzh4oYMzryVSWQpkZzhgxJxnaDwR+3HidbavFK95bRSS3AMIjgyjpCCCN8rZ3sWClQq8bcnGcVpLQhPMNNOL2aefn2z46EW11Kt190zL0zdssjNJG+WhlYlt8Z7eo+4yAR9j2IrZvBGEx6QhP5pJSP8+P/rVP0DVdtiLXWLK4+B3fubiRGzEpOE3kAFcZwHHscYxWt9O6RFoVrFDbnMSL6SSGyCS2cjg5JJyPnXPx+u3orSks3utnX690Wis2SVKUrxDQUpSgFKUoBSlKAUpSgFKUoCk6j0zdQ3zNa6iLaK5O5oSiSNuVQHMYfI5ABOBwTk5qJ1TrG1n0ua4eAXPw87QQm5CyGWT04cen0g5LYUDhfb24eu+sF6f1xWcnENm4QAE/vZNxXt2ztQZ+1UzpzV7e6TTbaR9sVu811cluAWUsyAfxHaijjOfMx3r3NLh5ShGc12eFWM9Vl4SXxM2zbbvUUuDKkIjOoR2+8LgFlLKdg3kdt3tnsQSOapOgdC6bp0VzJcEXs1uCbiWQkxiTBZlHOCw4yWyckcg5AgLPXbh7W+v0G241CUxQ88pDDGzyMD/dRduR+Zc1ZuhNKjtrG/siGfdGkuByzpPapyue53rIB9cVm9KWhB1Jra6+F57JukLspmg9BftfSZtRjk8u4V3ljWI7Qix53phfwk+oj5AL7E1bvDPqubWdNu21AG4hgH4mUMXQKWkU54cqADzz6u/avPwTmj1fSpbZ1Ppd1k5xuEg9iORxlf0ql9b+JS3kRsdNjEFovoJUYaQZ5wPyoTz/ABN74yQemSnxGpPRa2lv/qv5I2Vm6dPGD4SH4QgwBFEZByNoGB35zxznnOc81I1UfCzQJenNNjjnyHYtIUP5NxyF+/ufqTVurw9ZKOpJJ2r37mi2FZ/N0HZ6vrL3InYzQtHJJAMYDhQYznuFIVTj6dx2rQK+dPE/SLvpvVJboGRVkffHOhIxkD07h+FhjGD3A9xXXwEHqTlGMuVtfj4Ik6LTrWsS9MWNwNWs7d2u5iqJDti3qPUWZ4wTgHBUn15POO9NIaTqVdOk0+4Wxt4n8prZ5mBLq299v/qCysOGx3+prn6w67+Na2tLuyW6R4IJW2s6ymR0yTHs7YyRj357CrNfaPpunwadNcW8lqkcoESu20xs2ZAZsOcgmJSSSSCRnA3Y7W+SC5o03e2VtX3b/vyKHL/bx16gmsi48iQCJA43Ks3lgg4yMqx9JXPJx29+npXq9Yb57O9tIba6UFleJRskABb08bhlQWHJzgjgjFc2t9M6Z188dyk0kEs7Oscq+kSGHgthhjgJkHKkgfTjk1Wzlvlt/MkSe4jPmWF8g2rOUO4wyDsHYKdpyVbuDnduy5dKUVGqdU+lNdezXdfHoycns8POr5/EDUbppf8AwqwlVgwCmHcBdw/OxVWyT8yBgVafDJ/+4bAS0cU00cTE5zEkrBOfcAcfpVQutBSGeN9Ina2/aMReZMKUit8bnkGeYmBbaB82ONuDjRumDbLaxpZOjwRjYpRgw9PByR3PufnnPvWPFuHL9hUnWO1Ws+WyYkrSlK80uKUpQClKUApSlAKUpQClKUB8+eNK/B6yruu9THE5U9mCswI/XaR+tSHit0pDdXloLNAlxdj1RABQB6QrlR+A/iz7HYT7EnSutNDsjtv7xNxs1LjnhscqCOzerGAfc/WqD4TSt1fqt3eXXMqIAqn8gclcL8gqqV/xH3Ne9o8Q/SWor+wqflvCX6syazRZNR0OLTLzSLJeY1iu0I9yDAFZj9WLMfuTULY3Umh28N4oLyaaz2N4g7vbo3pYfVBscfc+wrs0bpeDRpZpdOuhfXkCbYoJZlby03AMvByDjcgPABPIr2dJyv02tzcauqwDULgKI2IKrlHJ38kKpA28/LnvWVrl3uujw3bbeN9nv3RJ6tG0e50HVxc2Y+IsdQJdinpVA3rDH2yMkg+4LDg1UOtembOKae4026iWS2fdJbuQuGU5JhLcOA35eeQQD2Wrj4R6wFmvbGJ/Mggdnt3zuARnIxn3GcEfPLH3rEbmwkgnaGQYlD7GDfx5wc/r712cNCT1pW6pL/0ulr2wVex9MeHnVx6zshM6bHVjG4H4SwAOV98EMOPY5HOM1ZqoGjdSWvQtyulOREkcKMsz+kPKxJfJPA3cEHtncPkKvysHAIOQeQRXhcRDlnaVReV7GqP2sd1vru7h1q4sjEt3BIREtsQoHMatndtPzJbdkYz2xkaJ1R1ta9IKDcyYYjKxqNzt9lHYfU4H1rP+k+uLG4vJDbWF7JNMT5k+BLIAxwScMfLTt+HA4HHArp4TTajLUcLVY/e/2KyfQh+hb666ZtNQkW3Epj3xm5WaImIxpjA3kl414YY4PyNeOjSReMG6K5Ty79EylzGDskC8YlUcA/Xj6EfhNn6J6RtOmr66tGuxNvUA2k0YG4cOjeolZSBnlR7nIGOOHqjX720u0023W2topXjRpLVWJQStgAsVVY3K5bAGcYINd71FPUl6azhqWViuzu/bZlaxkgorm16xtLHTWmS1NtvaaSXAXcuV2oSwDsxct3GAD37VoNgLfWLZtOhvGupI0DJKqptgKY8k74lCAqyqQMljg+1QWrSad4eailu8EYt7m2VZcrv2lXYIzA5JDeoMe/APtXs0DSrLw6eS6a9KW88g8gJIJElj2g4ZQrFtjMw3DkDHIyc5arU43Hm7xxu28+fh2JRXrbpfUOpbK8n3rboxfEO0lnWN5HaMN+SPe8mBzkjngCtE8KOnn6c0yNZQRJITKynuu7G0H5HaFyPY5FZHrHibdWmqSTQXDNAkpKRqx8pos8Db2yy9zjcCT7ivomCYXCqw7MAR9iMiqce9WEFGSVSzjpS2EaPZSlK8c0FKUoBSlKAUpSgFKUoBSlKAoHjfKYtKOMlWljDj5rknH8wtcfWGuWvT1qmqWUKPLc4iWRWZVwyk/vAhAYjZjB5DAcjFXbqnQF6otJbdzgSLgN32sDlD9cEA496xvoG1uemdT/Zl5EHguN26J13xttUssiZGCPQAT/PkDHrcLyz0t8xbbV1axf5FJblTisba209JobuQXzOYzAvp9BJHcYOCApznBzjFaVd3MXT2jQW2vCWWSRmKIh3SqFPp9e4AFdwH4uzY5ANeXUGlaLB5uobGK20oh8qIhIpJlAIULjBxxkghfSe/OffcdX3OuQiS80TzbQjePUskgX+IIyhjx7gL9669TVetytJ1du2k76JPwVSo6+gr7T7Sxun0lW81EZ3WXJlJVWMe7nlc8Daccn3JqhN1Lp3XSKdTEltdgAG5gXKyAfhLKATnH0+zAcCxw2Vn0lPaarYSFbKdjDMhLEIHU885YAMoypzggY4qq9T+H6380kujyR3cJO4xROrSRZ9tucsmexHPtjjJnRjp+o5NyV7Se6aw4t7fiHdFg6p1iy6otBbo76jfAbYZYrd45B9XJ4Zfn7H5A+odXhnrk3SFrqUd3kixCsELA7WYNlAQSMEqvA4BJ+dV/wAO9O1TpqWUwWEhklj8sNMDEierOTuA3DjsCO1Wm56fSHQL4RzpdXEhaW4lQg5kR1eQD3woU/fOcDOKjVUIr0buLa63u87YS39wu5j99ez9T3LSPvlmlOSFBYn5BVGTtHYAdhWrdPdH2HTElhJcS3ltczYdUkZVUupGUbanpBLDhiMg4PORUf03ro6K6f8AiLdM3E0ro0oVWCMrekPk5C7RwO2W+teq8640/r5rdtQiuYpoM8W+HRxwWGPxqMrngZAz6j3rfWlqan2YpqCtOt8Lt2IVIiOrupY5b3UWkjf4nzUW2lUgeT5DlSc5yMhQeM8/oatXUfio2lTWgkhjljaC3uZkwVdZT69ysDjcAFOCD7DiufW+rNE1y5Eq2UtxcOygDmJHYkBd434PsPwHPvmu7xK1DRluiZ45Z7qIBDFEWRWxyqu3C45x6cnHHOMVj9mThGWnLb9Eu+F5xkn4k91dpOmwPHfXM/lStJFLHI+WJWPadixjkoRnPGQWyT2FRPWFlaeLojFheRefCG2xuGXcrYzwQGGNo9QBHzql9dWjSwm61GQpeTbfh7RMAQwg/nHdRjOBwcnJydwXzvvE5LrTYIRbFLm22CK4UgBDHt5HGQSBgr29VRp8NNKE4Ntp1eKX47rpj4BsrsfRFz+0EsZYykrsAfcbD3cEcFQAxz9CO/FfU0UYhUKOwAA+w7Vwabbx33l3ZjAleFRu9wjevaPkMn9cD5VJV5vGcXLiHFNVX59S8Y0KUpXAWFKUoBSlKAUpSgFKUoBSlKAVw6xbmWGQxgeaI38s4GQxUgYPt7V3UqU6dg+bOm7c9S6RcWUfM8Uq3Ucf5pF2eXKFHuyjnHc5FSOu9X2fUixXMr3dtqFvGEAiUFWZclcE/g9RPyPOCDgVYOv/AArntbk3ul5DFt7Rodrq/u0Z4yDySuc8nGQcCuf2s1ZXG+yV7gdpXsSZgfY5CgZ+uK+mjKOt/wAkGu9XTV7rZ2mY7YLHpWjf2ilv9Pk/defDb3ZUDiK4KI0uF9ssRkfLivO06c1S0ls0+Dt1e1dR8ZE6LvgHpZXXgsCPpnjgZJNdXRGi3HSVve6nqBxcSRlgJDyAAWG/B4LNtAUYwABxnAjpLG48UozdafdyQOcJcWrTSKgYKACpTPpYY7rzz75Fcrk+ZpNcuE3lq6p7Pr5wSc3X3i/c2l80VjIixQnaTtV/MYfjySD6Qcr6cdic8jHZ4Y9Kus6am724hullDRnchVnkICqCdrAkYGT24wTg1X18JV0JlOqX1tbx99qMWkYDvtDKP5gN9q9XXPWadSpDp+mxP8NFgKoUl5CoIXC8ttAyeeSeTjFdHpwlBaXD7f5Srp79WRfVlsuOm77w0nlewi+LsZjl7c5Yr9Mck4HAYBsjhhwDSLxKiSN44dHuFkkUqyRx+XnIwRuRA/v325qr9G9WazqrrZ2koLRKx/eqhIVSAQzOpbgkKB39vbixdCeIuoavqfk3KM6hTFIsSACNw/8AtHPOOQVPIHbAyOctTRkk3qKMmleJNNrpaJT7EH0z0/D0JMl7q37k5LW9qoLvkdmYc7QmRjcc5wTgjBtdtrundXzzS6fGq6m0ZMTToeWVcAjJMYcAd+/HuAahuvurNJ6vm2TG7BgLIk0IRlcEjdwxORkcHAz88VBWWpQdGobrT7a7kcegXN2oWJCwx6VTh2Iz3PH+t3CWsueakpvFbLwvbv1I2Ib+xeoavdMs0UyuSTJNOGVFHuzyH0kAfInPtVqttEi6zubbT7HLWVnl558Y81mI8xv8W3Yv0yR6VFW1NJfxh0i2eaVoHDsW2AlH2sUJ2FgOcZBzwc1dumumYOlIBDbrhRyWPLO3uzH3P9B2GBWOvx7Sp/eVqlsntfnx2JUSUVQgAHAHtX7SleEailKUApSlAKUpQClKUApSlAKUpQClKUAr13EPnqy5ZcgjcpwR9R9RXspQGM9aeHGr6sxX4r4uHOVV3ERHy3IAEJHzz/Kqdpd5qHhhcmM7bczY3ecu+NgucNlQ2QNx5XtnmvpeuHWNDg6giMVzEsiH2Ydj8wRyp+oINerpfSLUfT1Ipx8L+oo4dUYDrGmS9WS+ffappw4wCs27avfCxqo+ZPOD86/U6rtehF26UPPuDw95MmBj3WKM8qD7k/14Ivt/4B2c5zFNcRf3cq4H2yu7+ZNezSvAeys2BmeafH5SQi/rsAb/AHq7PrnDONSba/1ql/fjRXlZVtQ0But3/aOjS7J3H7+ASeVIjkYYqcjhvfJAPcE5IFl6K6AuemNMvd2PjLiNwqhgduEYRjcONxZicg45HPFd+t+DFnqkolhaW1YADEG1V4GAQCvpOAM4PPc85NWHpXo6LpNX8t5pGfG55pC5OM4x2UDk9hXJrcXF6XLCXbDWcdG72JUcnzh04JNEvoXa3mcwyBjEqsHJXkDG3I5x7Vqt9pGpeKrItzF8DZI27a3MrnGOxAOcE43BQM5w1axSq630i9SSmoJSXXev0JUKObTNNj0iFIYVCxxqFUD2A/1PuT7mumlK8xtt2y4pSlQBSlKAUpSgFKUoBSlKAUpSgFKrvX3VP9j7GSdQGfIWNW7F2OBnHJAGWx9Ki/CbqO46osnmumDN5zKpChfSFQ9gMcEt9a3WhJ6T1el0ReaLtSojq3WG0CxuJ0AZoo2ZQe2ccZ+meTVJ8Getbjqf4mO6k8xoyrqxCg4bcGHpAGAVBHHufpUx4eUtKWqtkLzRptKUrnJFfma/ax7W+jdR1LqFZwHEKyRss24bUiXaWUDOQThhtxySSeCTXRoaUdVtSklSvJDdGw1Hr1DbNP8ADieHzh/5W9d/+XOc++K4eudfPTOnzzr+NVwn/vYhU++CwP6VgM3SU9jpsereadzS5A53j1ELJuzyxde2PcHPtXRwvCLWjzSlWaXlkSlR9OUrm026+NhjkP50Vv5qD/zrprgap0WFKUqAKUpQClKUApSlAKUpQClKUApSlAKUpQGRf9oS8KRWkXszyOfuiqo/+Q1a/CG2Fto9tj829z9zI3/LFVD/ALQ1uStm/sDKp+7BCP8Agb+VXHwknE+j2uPyhlP3EjCvW1f+hCv9v3KL7xZ9SsF1SGSKQZSRGRvswwf9axfwCiMN7dg/ljUH7hyP+RraNSvl0yGSV/wxozn7KCT/AKVlHgHZmKO7upOFYqmT/dDPIf8AfWs+HbXDavw/Gw90a6s6uxUMCy4yARkZ7ZHtmoPWeubTQrmK2mkxLMQAAM7dxwpc/lBPA/8AzmsS6T8UD09dXtw6GT4oFgueA4YmPcT2QBmBxzwMVG630nqNzC+o3MbbZG3sxIDjdwG2d1TsB8hjjHNdEPoxRnWrKl08t/sRz9j6eqNtuore8uXto5UaaIZeMHkDj9OMjOO2RmuPpXqNdZ06K6ZgAY8yE8BWUYlz8sFWrHPBgtqmsvKW58uWRs9yXZQf6vn9K49LheaOo5Y5fzLOWxe/HeQppagfmnQH/K5/1Aqv9XTCLpayjX8UwgUD5nBc/wBV/rVw8YtMOpaRMVGTEVl/RW9X8lLH9Kzvw4E3XFxZQyAfD6Ypcn+Ji2YwfbPA4+SN867eFr6vGfSEm3+GPnSKy3o2rz4+nrUGZ1SOGNQzMcABQB/186h+mPEiz6slaKB23qCQHUpuA7lc98fLg/Sqx4mXK63qen6dISIZGEkoBxu5YIMjt+Bh/iHuBUHB02ll1RGmnrtjhCvKFyVT0MHH03AqMfNj+nPp8NCWm5Tb5mnJdqX7kt5NY6h6ih6WgM1y21AQOASST2AA5J7n7A1IQzC4UMpBVgCCOxB5BrEPHXqP9ozpax5Zbcb5SMkB24UH2GAf5vjvWgeE+r/tnSYMnLRAwt/g4X/dKH9ay1OEcOHjqvdv5dCVLNHl0x4lw9V301rCj4iUsshIw4VgrYHcDLAjPcfKu3X/ABDsemZPLuJwJOMoqs5XPbdsB2/Pnmsp8MIT01Fqd93FtG0SH2Zwdx/4Yv8ANTRNPsP2JcXd+UkuZ2l2u5zJ5g4TZznO71E/XngV1z4PSWo9+VUsbttFeZ0bhp2ox6tEssLrJG4yrLyD/wBdsexrw07V4dX3+TIsnluY32nOHGMj7jIrKug9Qk6H0Ce4mypkcm3Ru7MyKqYB5wWBb7AntUf4Q9Rr0xbal5+QYAspRuCWG5CPoSwRfuRWEuBxNxd06XnP6WTzbF8648UYOjnEKo09wRny1OAoPI3Ng4JHIABOOeBjPL0B4sJ1pOYHhMMm0uuH3qwGM87QQeQe2O/NeXhZ0wbaE31yN13eEyMx7qjcqB/DkYY/cD8oqw6R0VZ6DO89vAscj5ywLHgnJCgkhAT7KBVZ/VoRlp03Jf5X1647Eq9ycpSleeWFKUoBSlKAUpSgIHrbpVesbN4GO1uGR++1x2P25IP0JrLektV1DwrZ4LmymmgZtwMQL4bgEowBUggD0nB9+OQdwpXXpcS4QenJXF9P5KtdTJ9b1q/8Tk+FtLSa1t3I82a4G3Kg5wB7jtkKST24GasfUGhHpjQpbaxR3YRbAFUs7F2CyNgclsM7cdv0q60o+J+6oxSindd35YoyXwz8If2eVur9QZBzHCcEJ8mf2L/Jew9+fw6nfWSajE8UgykilGHzDDB/oa99Kz1uInrT55P+CUkjANK8P9SS6k07dOlmz7pZBkRPH7MD2LsABtHv+IYWprq/oe46Fu473R42KgbXjUNJtOMHK8syMO+OQRnjIxstK639I6jkm0qrK6PvZXkRkDPrXiUnkSxLY2zf7VyjozD5BXbew+gwPmfaom36f1PwovC1rE93BJgHYjMHA7BlXLRuMnB5HPvkit1pVVxzVxUFyvp/O9jlMG660TU+rHS/+CeDYqoI0cvN6WZg+0AMMFvYbhwce9SHRl1qsNv8PZ6cluzf7S6mEikn3dhJy7d/4h8lxxW00qXx96fpuCpbb/vn4jlzZULTw6is9OntdxkkuVYyzv8AieU8hj3OFbBA/wBSSTmfRFjrPTck1rb27L5vDPKpEcbD0+Yr/hbj5bs4HBxit7pWenxs4qSklK857kuJVrfoOOz0l9PQ8PGymQjkyMMlz/iwcfIAVkHTuk3fQty3naQbt8jY2x3Cke6Mquhzwe2R9O1fRFKnS42cFJSVqWXuvyDiZ3o3Tl51fdR3mqqsUcJ3QWinOG9nk55I44POfZRkNUdY8MZtR19lMb/Cyyee8mDs2H1SLu7bi25cd+Qe1blSkOO1ISbjSxSXRDlR+Ku0YHAFftKVwlhSlKAUpSgFKUoBSlKAUpSgFKUoBSlKAUpSgFKUoBSlKAUpSgFKUoBSlKAUpSgFKUoBSlKAUpSgFKUoBSlKAUpSgFKUoBSlKAUpSgFKUoBSlKAUpSgFKUoBSlKAUpSgFKUoD//Z"/>
          <p:cNvSpPr>
            <a:spLocks noChangeAspect="1" noChangeArrowheads="1"/>
          </p:cNvSpPr>
          <p:nvPr/>
        </p:nvSpPr>
        <p:spPr bwMode="auto">
          <a:xfrm>
            <a:off x="63500" y="-774700"/>
            <a:ext cx="153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AutoShape 21" descr="data:image/jpeg;base64,/9j/4AAQSkZJRgABAQAAAQABAAD/2wCEAAkGBhQGEBUUERQUFRUVGRwZGRcXGBkYGxsbHhseGxkiHh4cHCYeGRwlJRgYIDEjIycpLCwuHCI0NTAsNSgrLCkBCQoKDgwOGg8PGikkHyUtNSkqLCkqKS0wKi0qLCwuKiw1KSwsLCksLiwwLSwsLS0sNC4sLCk0LCwsKTAtKSwsLP/AABEIAOUA3AMBIgACEQEDEQH/xAAcAAEAAwEAAwEAAAAAAAAAAAAABQYHBAIDCAH/xABBEAACAQMDAgQEAwUFBQkAAAABAgMABBEFEiEGMQcTIkEUUWFxMkKBFSNSkaEWYoKSsTOissHwCCQ0Q1Rys8LR/8QAGgEBAAMBAQEAAAAAAAAAAAAAAAECAwQFBv/EADIRAAICAQIFAgIKAgMAAAAAAAABAhEhAzEEEkFRYRNxgaEFFCIykbHB0eHwQlIjNIL/2gAMAwEAAhEDEQA/ANxpSlAKUpQClKUApSlAKUpQClKUApSlAKUpQClKUApSlAKUpQClKUApSlAKUpQClKUApSlAKUpQClVvXfEOx6bl8m5n2SYB2+XI3B5HKqRXs0fr+w19wkFzGznshyjH7BwCf0rX0dTl5uV13pkWiwUqC1Driy0qfyJrhI5eBtbcO/bnG0fcmuzWuobfp1A9zKkSk4BY9z9AOT+lR6c8YedsbiyRpXHYavFqcImidWiIJD9hgdzzjioW+8S9N044e8hz/cJk/wCANSOlOTpRbfsLLNSvRY3qalGskZJRwGUkMuQe3DAEfqK99UarDJFKVxzaxDBFJMZFMcIYyMp3bdmd4O3JyMHI70Sb2B2UqD1Hrix0pFeW6hVWAZcOGLA9iAuSR9cV4aP17Y6+4SC6idz2Ukqx+wYAn9K09HUrm5XXsyLRP0rh1TXLfRADcTRRA9vMdVzjvjJ5/Som18RtOvHCJeQ7icDLbcn6FsD+tRHSnJWouvYWWSlQ2vdX2vTJUXUwjL5KjDMcDucKCQv1PFSGnajHq0SywuHjblWHY+3FQ4SUeZp13JOmlKVQClKUApSlAKUpQClKUApSlAZp4peIMej5tVtluJccmWPdEmRkcEfvGxjgcfM+1Uzw71vSunU82cuL31YaSJ2jjPONojzxjGTjPfGKvvV2pXun3jTST/C6bbhCSojZ52xkogILbifRzgDGeazJ+uItavpL68ged0A8i2XHlqq5IMrckhc5/CQSSTgACvoOG01LR5EnVW3GW77ZVe/bqZSeSZ8VtFudRa3aS4F1PICY7aC3ZdkWMsw9TPjIUerv+hrP4re41wxCRpDGXWBZJS5jQsRhdxyFAznaPb2rdul+uopre3uryOKO4vpfJTyl9TKshRcliTtUnk5xzwOa5b6Wy6d0q9gOLpYZT56L+7YNNKCuCcgFQwww94/b2to8VPSS03DKdLbvT8YePLDjeTru+mLjqayksL+aAyKEaOWFiGOM4MsRA449uDnjBANUromz/s609p5Fsuqo2YXuAWSRMA4jORtbGSCMZzz2OOfraC31+8sb6Cd1guCkEkoP7yGRePV/C20g9/yk8jGff1F4V3t7OzQ3y3ksO0EPIUnT8yDkkDvuBLDvkVXTSjDlnKlLNU1TWH4ruseAzV+jbq8u7bdqMaRzb2G1cY2j8J4Zh8/ftip2ofpJrlrOL45QtwAQ+CpzgkAnaSuSACce5NTFeHq/fe2/Tb4GiFYB4jn43VpIdNMyyzKUuIwfKWRhxgBiu/cB8sEjK5ya3+sK8WtUutH1KCWb4Rtgc28YBfau4YaQMBliQCOSAVOBwSe/6Mv1XW9f33Kz2ImexuPCV2MlvayNLtEUsoDsMKGcogbgAsFLHHIGMirpqNpY+JllIbaNviYY9wnFu0IZ1HYsBtO4/lySM5Haq11b1XdeI0RMMEqWkUu13T956SFO6SIeoEcsCDjkjPvV7tY5fDLTJxdXMc0SIRb+ko+4g4j5Y7hnGPcDd7AY7daUuWMnjVvo/b3/AAwVXyI7w+6sTqTSpPjomujbMEI8rz3dGGUO3BJPcE/3ck1lXVZsru6Asknt42O2RJgBsJIBKjcWAxk7W7Y444F68OJpOitFur/ap3SR7FfIDorBDg+xO9wDzyM4PauPxF61seuoIhBEVutw9cgSPYuDuVpC2GB4wM49+Ox10VycRLkT5bq08LCvBD2PPxQ1V4L4HT5N4Sx8uUx7ZcQl23bjzjgoSe4yDxWp+HWoDU9KtHAxiJUI+sf7s/1Q1jGi3Nt0fazpG63d9dxmBUgBeONX4I3YAkcnHC5yQB2yTtXQOht03ptvBJ+NVJcfJnYuw+uC2P0rj45RjoqHZ4fV4yy0dywUpSvGNBSlKAUpSgFKUoBSlKAUpSgKH4ldJJr+Jrq5dLW1jaRoY1G5iMksCT3Iwo9JxzzyaqnT3VtnqNjeWdhZtBM1vLsXiR5vSQcsPUzgHO3n3x2qb1jT7uy1i4d7aS7sr2JYWEZGUULjHLDbglz3AO/OcjFRnTXQNt0nqsUqajbsELAQu6CXLKyBTh8MfUPYZ+Ve1puC0eWcrpXGtu9NLreMmb3KZcdL3vTNrbX9zkCGaMRwPkMqhjIM/wAALA8Yz6sn5VJW/QF11PbC/WTAvJma4j3bFEXm53kkgMFILYPYYI7Ve72WXxUs7y1a3e0aKVRG8uSGKtnn0jBwvIGcbxya9fV2iQajojxw3LiGxjdCqAAPLCNuJMjJGVPA4JYHJwK2+tztJ0pc1PF0nlbefmRylZ6u8O7XWAzaLPC7LzJaRzK27HG5PUcMMng8cnBB4PZrOiXs9ha6nCJYb+3j2TLtKvIiEruKkeo4XcVI9St9AKgrjpSTQ44J7baktjbJdTv+ZpJXJCfoiEYPGOPzVYeo/GK5aSX9nwoYYFDvLKrHcpYIGUblwhLADuT34Gal+q+VQfMl1f5Pvdquox1L70B1M3V1hHcSIEZiynH4SVO0lfocdvbkc96sVV/oPqNOqbGOZEWPOVZF7KynDY+h7j71YK8PWVaklVZ27Gi2FZ14hXOndNee935jz3sZjG0K7pGF2+jdhY1B9XJyzfPHGi1Qr3rbSrbUJviCFuIQsO542cEDLEJtVsHMhB7E4HcCteFUue0m66IiRUdDtdK6keNdNuLrT7ojYApYGTCk5baSrcKSSGHPccivbe9PabZSl9V1Z7xoiR5RckgjupVWdx2wQCv1rpl6PXoHUW1CWVHRnAgjwEdpZm2EbQAMIrMeMdxwMVE+I/RDaBftei3+KtJWLyxgsCjN+PJT1KCfUH7AnB9s+tGUZ6iUZumsbXfVJtWU6Fj1fVNF6ztY3muWhij9CwiQxldvA/crnPB4IB4/lUbrvh/ovS8ccs8l0Y5fwMjb1bjcOUT3ByOeaz7VZ9KnjPwsd8sx/CjPCYwfvguw+nBPzFaRpVjeR9PRI1il1Ish2QzrkrFlirbSQ2RkgDIO0/LipnpvQUeWckm6ptIXZ49E9R6bZm5ksrB0W2haQ3EpBY47JuYsULc4APOO1ajpGqJrVvFPHnZKiuue4DDOD9R2rEb/AEu+1SIDUjDptgh3GNFSPcR7JEpLyP8ALdx74PatV8PNdj1+wR4YzFGhaJEJyQsZ2pk/Pbtz9c964uN0ly+os5738+/tsWi+hZaUpXllxSlKAUpSgFKUoBSlKAUpSgM48UuoQtxZ2DStDFctm4kU7SI87Qu78oY5yfkPlms4WwTpyK6069t5BOziS0liQFmcelAp7lGwO3bLDg1pPiHptveXKG6064uleMIs1tvZ0ZWbKsoYAD1ZBP8AeHtxGrbWnQuo2EMVuVkufxzXDeY8a8qqIdxRWJwpK9gcc5yPc4fUjDSUYp3V9MtZu7+DwZtZJ3T+ml1K+tp5r0veWkKpNCjL+IqckgcqDv54w2B2qj9W9A6pZyTw2m+aynlM3lq6DkncQ4YhuDgcEg4B71U47i60zXCRuF18UcjnLbpORj3RlP22mr3130kbu/luU1S3huQR5ULyiNkVVAUBt+VJwTjbjn6mtVCWjqRuaprFq+vj3wyN0dlr0Xd649ydSnS2W8PptUdcsyptiBYd1QbTtUncRk47GrJ1glmkkd6gSZrm0imiCnCW9rtLfTlg3p99x9sVx9S9Qnq+e0F5L8O1sjLO45IZXzujCn1O4CY28Z5/CM1N33ihZTSxyS6Z8QUCr8TOIxK20ABiAhUn3xu/lV46eoq5o34WKram97pediLRrfTOnx2MJaLdtnke49Q2nMrb8be64BAweeOalq5dK1JNYgjmiOUlUOueDgjPI9jXVXzs23J3ubCsZ6l8GrnWL+6niljjVnEkZYnkty/K5KbSO+DnI+VbNVF6pMd5qlqBqBikh9TWinmX82MBgNzD04bOQeB8+rg9WenN8jrHayslZSukumreNhqOoalHcJbSADDyOPMHK5aQB29mCqvOM5IzVlj1u/sNLvL0XUFzhxJAUXKiIOPMDDapHpyNvdcHmqNpWoW/XcU9oYodPijJu1ljyVUj92RKGYbsiTAIK4IAA9quOhWsnTi2tjaw/G2V2Gae6AO0+ZlXxtJWNVUDhiSc4HNenrxz9vLvZpVyrO+1v5lEVqHxfvp4pZ4bSzAi2+YwRiwDZAbG8HbkYJ5wSM96sWk+Ls1rcvbapAibcb5YdxVA23azAk+g719YP5hxzVZuYrrwruQkoY2Qzh4oYMzryVSWQpkZzhgxJxnaDwR+3HidbavFK95bRSS3AMIjgyjpCCCN8rZ3sWClQq8bcnGcVpLQhPMNNOL2aefn2z46EW11Kt190zL0zdssjNJG+WhlYlt8Z7eo+4yAR9j2IrZvBGEx6QhP5pJSP8+P/rVP0DVdtiLXWLK4+B3fubiRGzEpOE3kAFcZwHHscYxWt9O6RFoVrFDbnMSL6SSGyCS2cjg5JJyPnXPx+u3orSks3utnX690Wis2SVKUrxDQUpSgFKUoBSlKAUpSgFKUoCk6j0zdQ3zNa6iLaK5O5oSiSNuVQHMYfI5ABOBwTk5qJ1TrG1n0ua4eAXPw87QQm5CyGWT04cen0g5LYUDhfb24eu+sF6f1xWcnENm4QAE/vZNxXt2ztQZ+1UzpzV7e6TTbaR9sVu811cluAWUsyAfxHaijjOfMx3r3NLh5ShGc12eFWM9Vl4SXxM2zbbvUUuDKkIjOoR2+8LgFlLKdg3kdt3tnsQSOapOgdC6bp0VzJcEXs1uCbiWQkxiTBZlHOCw4yWyckcg5AgLPXbh7W+v0G241CUxQ88pDDGzyMD/dRduR+Zc1ZuhNKjtrG/siGfdGkuByzpPapyue53rIB9cVm9KWhB1Jra6+F57JukLspmg9BftfSZtRjk8u4V3ljWI7Qix53phfwk+oj5AL7E1bvDPqubWdNu21AG4hgH4mUMXQKWkU54cqADzz6u/avPwTmj1fSpbZ1Ppd1k5xuEg9iORxlf0ql9b+JS3kRsdNjEFovoJUYaQZ5wPyoTz/ABN74yQemSnxGpPRa2lv/qv5I2Vm6dPGD4SH4QgwBFEZByNoGB35zxznnOc81I1UfCzQJenNNjjnyHYtIUP5NxyF+/ufqTVurw9ZKOpJJ2r37mi2FZ/N0HZ6vrL3InYzQtHJJAMYDhQYznuFIVTj6dx2rQK+dPE/SLvpvVJboGRVkffHOhIxkD07h+FhjGD3A9xXXwEHqTlGMuVtfj4Ik6LTrWsS9MWNwNWs7d2u5iqJDti3qPUWZ4wTgHBUn15POO9NIaTqVdOk0+4Wxt4n8prZ5mBLq299v/qCysOGx3+prn6w67+Na2tLuyW6R4IJW2s6ymR0yTHs7YyRj357CrNfaPpunwadNcW8lqkcoESu20xs2ZAZsOcgmJSSSSCRnA3Y7W+SC5o03e2VtX3b/vyKHL/bx16gmsi48iQCJA43Ks3lgg4yMqx9JXPJx29+npXq9Yb57O9tIba6UFleJRskABb08bhlQWHJzgjgjFc2t9M6Z188dyk0kEs7Oscq+kSGHgthhjgJkHKkgfTjk1Wzlvlt/MkSe4jPmWF8g2rOUO4wyDsHYKdpyVbuDnduy5dKUVGqdU+lNdezXdfHoycns8POr5/EDUbppf8AwqwlVgwCmHcBdw/OxVWyT8yBgVafDJ/+4bAS0cU00cTE5zEkrBOfcAcfpVQutBSGeN9Ina2/aMReZMKUit8bnkGeYmBbaB82ONuDjRumDbLaxpZOjwRjYpRgw9PByR3PufnnPvWPFuHL9hUnWO1Ws+WyYkrSlK80uKUpQClKUApSlAKUpQClKUB8+eNK/B6yruu9THE5U9mCswI/XaR+tSHit0pDdXloLNAlxdj1RABQB6QrlR+A/iz7HYT7EnSutNDsjtv7xNxs1LjnhscqCOzerGAfc/WqD4TSt1fqt3eXXMqIAqn8gclcL8gqqV/xH3Ne9o8Q/SWor+wqflvCX6syazRZNR0OLTLzSLJeY1iu0I9yDAFZj9WLMfuTULY3Umh28N4oLyaaz2N4g7vbo3pYfVBscfc+wrs0bpeDRpZpdOuhfXkCbYoJZlby03AMvByDjcgPABPIr2dJyv02tzcauqwDULgKI2IKrlHJ38kKpA28/LnvWVrl3uujw3bbeN9nv3RJ6tG0e50HVxc2Y+IsdQJdinpVA3rDH2yMkg+4LDg1UOtembOKae4026iWS2fdJbuQuGU5JhLcOA35eeQQD2Wrj4R6wFmvbGJ/Mggdnt3zuARnIxn3GcEfPLH3rEbmwkgnaGQYlD7GDfx5wc/r712cNCT1pW6pL/0ulr2wVex9MeHnVx6zshM6bHVjG4H4SwAOV98EMOPY5HOM1ZqoGjdSWvQtyulOREkcKMsz+kPKxJfJPA3cEHtncPkKvysHAIOQeQRXhcRDlnaVReV7GqP2sd1vru7h1q4sjEt3BIREtsQoHMatndtPzJbdkYz2xkaJ1R1ta9IKDcyYYjKxqNzt9lHYfU4H1rP+k+uLG4vJDbWF7JNMT5k+BLIAxwScMfLTt+HA4HHArp4TTajLUcLVY/e/2KyfQh+hb666ZtNQkW3Epj3xm5WaImIxpjA3kl414YY4PyNeOjSReMG6K5Ty79EylzGDskC8YlUcA/Xj6EfhNn6J6RtOmr66tGuxNvUA2k0YG4cOjeolZSBnlR7nIGOOHqjX720u0023W2topXjRpLVWJQStgAsVVY3K5bAGcYINd71FPUl6azhqWViuzu/bZlaxkgorm16xtLHTWmS1NtvaaSXAXcuV2oSwDsxct3GAD37VoNgLfWLZtOhvGupI0DJKqptgKY8k74lCAqyqQMljg+1QWrSad4eailu8EYt7m2VZcrv2lXYIzA5JDeoMe/APtXs0DSrLw6eS6a9KW88g8gJIJElj2g4ZQrFtjMw3DkDHIyc5arU43Hm7xxu28+fh2JRXrbpfUOpbK8n3rboxfEO0lnWN5HaMN+SPe8mBzkjngCtE8KOnn6c0yNZQRJITKynuu7G0H5HaFyPY5FZHrHibdWmqSTQXDNAkpKRqx8pos8Db2yy9zjcCT7ivomCYXCqw7MAR9iMiqce9WEFGSVSzjpS2EaPZSlK8c0FKUoBSlKAUpSgFKUoBSlKAoHjfKYtKOMlWljDj5rknH8wtcfWGuWvT1qmqWUKPLc4iWRWZVwyk/vAhAYjZjB5DAcjFXbqnQF6otJbdzgSLgN32sDlD9cEA496xvoG1uemdT/Zl5EHguN26J13xttUssiZGCPQAT/PkDHrcLyz0t8xbbV1axf5FJblTisba209JobuQXzOYzAvp9BJHcYOCApznBzjFaVd3MXT2jQW2vCWWSRmKIh3SqFPp9e4AFdwH4uzY5ANeXUGlaLB5uobGK20oh8qIhIpJlAIULjBxxkghfSe/OffcdX3OuQiS80TzbQjePUskgX+IIyhjx7gL9669TVetytJ1du2k76JPwVSo6+gr7T7Sxun0lW81EZ3WXJlJVWMe7nlc8Daccn3JqhN1Lp3XSKdTEltdgAG5gXKyAfhLKATnH0+zAcCxw2Vn0lPaarYSFbKdjDMhLEIHU885YAMoypzggY4qq9T+H6380kujyR3cJO4xROrSRZ9tucsmexHPtjjJnRjp+o5NyV7Se6aw4t7fiHdFg6p1iy6otBbo76jfAbYZYrd45B9XJ4Zfn7H5A+odXhnrk3SFrqUd3kixCsELA7WYNlAQSMEqvA4BJ+dV/wAO9O1TpqWUwWEhklj8sNMDEierOTuA3DjsCO1Wm56fSHQL4RzpdXEhaW4lQg5kR1eQD3woU/fOcDOKjVUIr0buLa63u87YS39wu5j99ez9T3LSPvlmlOSFBYn5BVGTtHYAdhWrdPdH2HTElhJcS3ltczYdUkZVUupGUbanpBLDhiMg4PORUf03ro6K6f8AiLdM3E0ro0oVWCMrekPk5C7RwO2W+teq8640/r5rdtQiuYpoM8W+HRxwWGPxqMrngZAz6j3rfWlqan2YpqCtOt8Lt2IVIiOrupY5b3UWkjf4nzUW2lUgeT5DlSc5yMhQeM8/oatXUfio2lTWgkhjljaC3uZkwVdZT69ysDjcAFOCD7DiufW+rNE1y5Eq2UtxcOygDmJHYkBd434PsPwHPvmu7xK1DRluiZ45Z7qIBDFEWRWxyqu3C45x6cnHHOMVj9mThGWnLb9Eu+F5xkn4k91dpOmwPHfXM/lStJFLHI+WJWPadixjkoRnPGQWyT2FRPWFlaeLojFheRefCG2xuGXcrYzwQGGNo9QBHzql9dWjSwm61GQpeTbfh7RMAQwg/nHdRjOBwcnJydwXzvvE5LrTYIRbFLm22CK4UgBDHt5HGQSBgr29VRp8NNKE4Ntp1eKX47rpj4BsrsfRFz+0EsZYykrsAfcbD3cEcFQAxz9CO/FfU0UYhUKOwAA+w7Vwabbx33l3ZjAleFRu9wjevaPkMn9cD5VJV5vGcXLiHFNVX59S8Y0KUpXAWFKUoBSlKAUpSgFKUoBSlKAVw6xbmWGQxgeaI38s4GQxUgYPt7V3UqU6dg+bOm7c9S6RcWUfM8Uq3Ucf5pF2eXKFHuyjnHc5FSOu9X2fUixXMr3dtqFvGEAiUFWZclcE/g9RPyPOCDgVYOv/AArntbk3ul5DFt7Rodrq/u0Z4yDySuc8nGQcCuf2s1ZXG+yV7gdpXsSZgfY5CgZ+uK+mjKOt/wAkGu9XTV7rZ2mY7YLHpWjf2ilv9Pk/defDb3ZUDiK4KI0uF9ssRkfLivO06c1S0ls0+Dt1e1dR8ZE6LvgHpZXXgsCPpnjgZJNdXRGi3HSVve6nqBxcSRlgJDyAAWG/B4LNtAUYwABxnAjpLG48UozdafdyQOcJcWrTSKgYKACpTPpYY7rzz75Fcrk+ZpNcuE3lq6p7Pr5wSc3X3i/c2l80VjIixQnaTtV/MYfjySD6Qcr6cdic8jHZ4Y9Kus6am724hullDRnchVnkICqCdrAkYGT24wTg1X18JV0JlOqX1tbx99qMWkYDvtDKP5gN9q9XXPWadSpDp+mxP8NFgKoUl5CoIXC8ttAyeeSeTjFdHpwlBaXD7f5Srp79WRfVlsuOm77w0nlewi+LsZjl7c5Yr9Mck4HAYBsjhhwDSLxKiSN44dHuFkkUqyRx+XnIwRuRA/v325qr9G9WazqrrZ2koLRKx/eqhIVSAQzOpbgkKB39vbixdCeIuoavqfk3KM6hTFIsSACNw/8AtHPOOQVPIHbAyOctTRkk3qKMmleJNNrpaJT7EH0z0/D0JMl7q37k5LW9qoLvkdmYc7QmRjcc5wTgjBtdtrundXzzS6fGq6m0ZMTToeWVcAjJMYcAd+/HuAahuvurNJ6vm2TG7BgLIk0IRlcEjdwxORkcHAz88VBWWpQdGobrT7a7kcegXN2oWJCwx6VTh2Iz3PH+t3CWsueakpvFbLwvbv1I2Ib+xeoavdMs0UyuSTJNOGVFHuzyH0kAfInPtVqttEi6zubbT7HLWVnl558Y81mI8xv8W3Yv0yR6VFW1NJfxh0i2eaVoHDsW2AlH2sUJ2FgOcZBzwc1dumumYOlIBDbrhRyWPLO3uzH3P9B2GBWOvx7Sp/eVqlsntfnx2JUSUVQgAHAHtX7SleEailKUApSlAKUpQClKUApSlAKUpQClKUAr13EPnqy5ZcgjcpwR9R9RXspQGM9aeHGr6sxX4r4uHOVV3ERHy3IAEJHzz/Kqdpd5qHhhcmM7bczY3ecu+NgucNlQ2QNx5XtnmvpeuHWNDg6giMVzEsiH2Ydj8wRyp+oINerpfSLUfT1Ipx8L+oo4dUYDrGmS9WS+ffappw4wCs27avfCxqo+ZPOD86/U6rtehF26UPPuDw95MmBj3WKM8qD7k/14Ivt/4B2c5zFNcRf3cq4H2yu7+ZNezSvAeys2BmeafH5SQi/rsAb/AHq7PrnDONSba/1ql/fjRXlZVtQ0But3/aOjS7J3H7+ASeVIjkYYqcjhvfJAPcE5IFl6K6AuemNMvd2PjLiNwqhgduEYRjcONxZicg45HPFd+t+DFnqkolhaW1YADEG1V4GAQCvpOAM4PPc85NWHpXo6LpNX8t5pGfG55pC5OM4x2UDk9hXJrcXF6XLCXbDWcdG72JUcnzh04JNEvoXa3mcwyBjEqsHJXkDG3I5x7Vqt9pGpeKrItzF8DZI27a3MrnGOxAOcE43BQM5w1axSq630i9SSmoJSXXev0JUKObTNNj0iFIYVCxxqFUD2A/1PuT7mumlK8xtt2y4pSlQBSlKAUpSgFKUoBSlKAUpSgFKrvX3VP9j7GSdQGfIWNW7F2OBnHJAGWx9Ki/CbqO46osnmumDN5zKpChfSFQ9gMcEt9a3WhJ6T1el0ReaLtSojq3WG0CxuJ0AZoo2ZQe2ccZ+meTVJ8Getbjqf4mO6k8xoyrqxCg4bcGHpAGAVBHHufpUx4eUtKWqtkLzRptKUrnJFfma/ax7W+jdR1LqFZwHEKyRss24bUiXaWUDOQThhtxySSeCTXRoaUdVtSklSvJDdGw1Hr1DbNP8ADieHzh/5W9d/+XOc++K4eudfPTOnzzr+NVwn/vYhU++CwP6VgM3SU9jpsereadzS5A53j1ELJuzyxde2PcHPtXRwvCLWjzSlWaXlkSlR9OUrm026+NhjkP50Vv5qD/zrprgap0WFKUqAKUpQClKUApSlAKUpQClKUApSlAKUpQGRf9oS8KRWkXszyOfuiqo/+Q1a/CG2Fto9tj829z9zI3/LFVD/ALQ1uStm/sDKp+7BCP8Agb+VXHwknE+j2uPyhlP3EjCvW1f+hCv9v3KL7xZ9SsF1SGSKQZSRGRvswwf9axfwCiMN7dg/ljUH7hyP+RraNSvl0yGSV/wxozn7KCT/AKVlHgHZmKO7upOFYqmT/dDPIf8AfWs+HbXDavw/Gw90a6s6uxUMCy4yARkZ7ZHtmoPWeubTQrmK2mkxLMQAAM7dxwpc/lBPA/8AzmsS6T8UD09dXtw6GT4oFgueA4YmPcT2QBmBxzwMVG630nqNzC+o3MbbZG3sxIDjdwG2d1TsB8hjjHNdEPoxRnWrKl08t/sRz9j6eqNtuore8uXto5UaaIZeMHkDj9OMjOO2RmuPpXqNdZ06K6ZgAY8yE8BWUYlz8sFWrHPBgtqmsvKW58uWRs9yXZQf6vn9K49LheaOo5Y5fzLOWxe/HeQppagfmnQH/K5/1Aqv9XTCLpayjX8UwgUD5nBc/wBV/rVw8YtMOpaRMVGTEVl/RW9X8lLH9Kzvw4E3XFxZQyAfD6Ypcn+Ji2YwfbPA4+SN867eFr6vGfSEm3+GPnSKy3o2rz4+nrUGZ1SOGNQzMcABQB/186h+mPEiz6slaKB23qCQHUpuA7lc98fLg/Sqx4mXK63qen6dISIZGEkoBxu5YIMjt+Bh/iHuBUHB02ll1RGmnrtjhCvKFyVT0MHH03AqMfNj+nPp8NCWm5Tb5mnJdqX7kt5NY6h6ih6WgM1y21AQOASST2AA5J7n7A1IQzC4UMpBVgCCOxB5BrEPHXqP9ozpax5Zbcb5SMkB24UH2GAf5vjvWgeE+r/tnSYMnLRAwt/g4X/dKH9ay1OEcOHjqvdv5dCVLNHl0x4lw9V301rCj4iUsshIw4VgrYHcDLAjPcfKu3X/ABDsemZPLuJwJOMoqs5XPbdsB2/Pnmsp8MIT01Fqd93FtG0SH2Zwdx/4Yv8ANTRNPsP2JcXd+UkuZ2l2u5zJ5g4TZznO71E/XngV1z4PSWo9+VUsbttFeZ0bhp2ox6tEssLrJG4yrLyD/wBdsexrw07V4dX3+TIsnluY32nOHGMj7jIrKug9Qk6H0Ce4mypkcm3Ru7MyKqYB5wWBb7AntUf4Q9Rr0xbal5+QYAspRuCWG5CPoSwRfuRWEuBxNxd06XnP6WTzbF8648UYOjnEKo09wRny1OAoPI3Ng4JHIABOOeBjPL0B4sJ1pOYHhMMm0uuH3qwGM87QQeQe2O/NeXhZ0wbaE31yN13eEyMx7qjcqB/DkYY/cD8oqw6R0VZ6DO89vAscj5ywLHgnJCgkhAT7KBVZ/VoRlp03Jf5X1647Eq9ycpSleeWFKUoBSlKAUpSgIHrbpVesbN4GO1uGR++1x2P25IP0JrLektV1DwrZ4LmymmgZtwMQL4bgEowBUggD0nB9+OQdwpXXpcS4QenJXF9P5KtdTJ9b1q/8Tk+FtLSa1t3I82a4G3Kg5wB7jtkKST24GasfUGhHpjQpbaxR3YRbAFUs7F2CyNgclsM7cdv0q60o+J+6oxSindd35YoyXwz8If2eVur9QZBzHCcEJ8mf2L/Jew9+fw6nfWSajE8UgykilGHzDDB/oa99Kz1uInrT55P+CUkjANK8P9SS6k07dOlmz7pZBkRPH7MD2LsABtHv+IYWprq/oe46Fu473R42KgbXjUNJtOMHK8syMO+OQRnjIxstK639I6jkm0qrK6PvZXkRkDPrXiUnkSxLY2zf7VyjozD5BXbew+gwPmfaom36f1PwovC1rE93BJgHYjMHA7BlXLRuMnB5HPvkit1pVVxzVxUFyvp/O9jlMG660TU+rHS/+CeDYqoI0cvN6WZg+0AMMFvYbhwce9SHRl1qsNv8PZ6cluzf7S6mEikn3dhJy7d/4h8lxxW00qXx96fpuCpbb/vn4jlzZULTw6is9OntdxkkuVYyzv8AieU8hj3OFbBA/wBSSTmfRFjrPTck1rb27L5vDPKpEcbD0+Yr/hbj5bs4HBxit7pWenxs4qSklK857kuJVrfoOOz0l9PQ8PGymQjkyMMlz/iwcfIAVkHTuk3fQty3naQbt8jY2x3Cke6Mquhzwe2R9O1fRFKnS42cFJSVqWXuvyDiZ3o3Tl51fdR3mqqsUcJ3QWinOG9nk55I44POfZRkNUdY8MZtR19lMb/Cyyee8mDs2H1SLu7bi25cd+Qe1blSkOO1ISbjSxSXRDlR+Ku0YHAFftKVwlhSlKAUpSgFKUoBSlKAUpSgFKUoBSlKAUpSgFKUoBSlKAUpSgFKUoBSlKAUpSgFKUoBSlKAUpSgFKUoBSlKAUpSgFKUoBSlKAUpSgFKUoBSlKAUpSgFKUoBSlKAUpSgFKUoD//Z"/>
          <p:cNvSpPr>
            <a:spLocks noChangeAspect="1" noChangeArrowheads="1"/>
          </p:cNvSpPr>
          <p:nvPr/>
        </p:nvSpPr>
        <p:spPr bwMode="auto">
          <a:xfrm>
            <a:off x="63500" y="-774700"/>
            <a:ext cx="153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61" name="Picture 23" descr="http://www.greenerpackage.com/sites/default/files/unilever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521200"/>
            <a:ext cx="130651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5" descr="http://stat2.architizer-cdn.com/mediadata/projects/392011/rx410/7217d66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3600450"/>
            <a:ext cx="371792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762625" y="1743075"/>
            <a:ext cx="2536825" cy="2154238"/>
            <a:chOff x="5762626" y="1743075"/>
            <a:chExt cx="2536766" cy="2154238"/>
          </a:xfrm>
        </p:grpSpPr>
        <p:pic>
          <p:nvPicPr>
            <p:cNvPr id="48140" name="Picture 11" descr="http://www.yucatanliving.com/article-photos/creativity/creativity_504x42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626" y="1743075"/>
              <a:ext cx="2536766" cy="215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6162667" y="2066925"/>
              <a:ext cx="323842" cy="46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8142" name="TextBox 16"/>
            <p:cNvSpPr txBox="1">
              <a:spLocks noChangeArrowheads="1"/>
            </p:cNvSpPr>
            <p:nvPr/>
          </p:nvSpPr>
          <p:spPr bwMode="auto">
            <a:xfrm>
              <a:off x="6124575" y="1981200"/>
              <a:ext cx="41909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>
                  <a:latin typeface="Comic Sans MS" panose="030F0702030302020204" pitchFamily="66" charset="0"/>
                </a:rPr>
                <a:t>darn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utoUpdateAnimBg="0"/>
      <p:bldP spid="1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9"/>
          <p:cNvSpPr txBox="1">
            <a:spLocks noChangeArrowheads="1"/>
          </p:cNvSpPr>
          <p:nvPr/>
        </p:nvSpPr>
        <p:spPr bwMode="auto">
          <a:xfrm>
            <a:off x="106363" y="552450"/>
            <a:ext cx="5868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Product differentiation requires: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92075" y="1822450"/>
            <a:ext cx="2482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Organizational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00FF"/>
                </a:solidFill>
              </a:rPr>
              <a:t>Structures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76225" y="2894013"/>
            <a:ext cx="2733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that have cross-      	functional teams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421063" y="1822450"/>
            <a:ext cx="22653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Management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00FF"/>
                </a:solidFill>
              </a:rPr>
              <a:t>Controls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532563" y="1822450"/>
            <a:ext cx="2482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Compensation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00FF"/>
                </a:solidFill>
              </a:rPr>
              <a:t>Policies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405188" y="3251200"/>
            <a:ext cx="2700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  broad guidelines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395663" y="3706813"/>
            <a:ext cx="2628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decentralized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decision making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729413" y="2816225"/>
            <a:ext cx="180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that reward: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757988" y="3222625"/>
            <a:ext cx="20113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cross-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functional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cooperation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748463" y="44450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creativity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748463" y="4965700"/>
            <a:ext cx="1789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risk taking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319463" y="2863850"/>
            <a:ext cx="187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that provide: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405188" y="4554538"/>
            <a:ext cx="2611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freedom	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experimentation</a:t>
            </a:r>
          </a:p>
        </p:txBody>
      </p:sp>
      <p:pic>
        <p:nvPicPr>
          <p:cNvPr id="24591" name="Picture 18" descr="http://www.hankplumley.com/Photo%20Gallery/Aviation/Air%20Force%20Bases/The%20Skunk%20Works/thumbnails/Lockheed_Martin_s_Skunk_Works_Logo_November_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906838"/>
            <a:ext cx="27209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7" descr="http://t2.gstatic.com/images?q=tbn:ANd9GcRdWT-_nDwLzPcTbwk2dIRpUX43qwGbXm_s3z6qc1QuXCmnStsj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534025"/>
            <a:ext cx="1539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9" descr="http://t1.gstatic.com/images?q=tbn:ANd9GcTRQyp10xG7FQkkl1W8h5ls-UZkEIwFmi2d-sLAGamCLktYY7W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5497513"/>
            <a:ext cx="23272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08" grpId="0"/>
      <p:bldP spid="29709" grpId="0"/>
      <p:bldP spid="29710" grpId="0"/>
      <p:bldP spid="29712" grpId="0"/>
      <p:bldP spid="29713" grpId="0"/>
      <p:bldP spid="29714" grpId="0"/>
      <p:bldP spid="29715" grpId="0"/>
      <p:bldP spid="29716" grpId="0"/>
      <p:bldP spid="29717" grpId="0"/>
      <p:bldP spid="1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9"/>
          <p:cNvSpPr txBox="1">
            <a:spLocks noChangeArrowheads="1"/>
          </p:cNvSpPr>
          <p:nvPr/>
        </p:nvSpPr>
        <p:spPr bwMode="auto">
          <a:xfrm>
            <a:off x="323850" y="403225"/>
            <a:ext cx="8820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Can firms effectively pursue both cost leadership and product differentiation simultaneously?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1000125" y="1358900"/>
            <a:ext cx="229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Porter said ‘No’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6205538" y="1358900"/>
            <a:ext cx="1919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0000FF"/>
                </a:solidFill>
              </a:rPr>
              <a:t>Today - ‘Yes’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390525" y="1868488"/>
            <a:ext cx="3514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•	use of structure,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management control,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and compensation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policies are nearly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opposites – get stuck 	in the middle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5278438" y="1851025"/>
            <a:ext cx="33289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•	firms can do both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	because some bases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	of differentiation also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	lend themselves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	low cost</a:t>
            </a: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5295900" y="3854450"/>
            <a:ext cx="3638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•	structure, controls, 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	policies do not have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	oppose one another</a:t>
            </a:r>
          </a:p>
        </p:txBody>
      </p:sp>
      <p:pic>
        <p:nvPicPr>
          <p:cNvPr id="25608" name="Picture 11" descr="http://tomhilgardner.files.wordpress.com/2009/08/stuck-in-a-rut-d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483100"/>
            <a:ext cx="22637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3" descr="http://1.bp.blogspot.com/-z5pTtId2zu4/TdPBwgi8QEI/AAAAAAAAT74/l6uIZUX6CzE/s1600/mcdonalds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5178425"/>
            <a:ext cx="12065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http://t0.gstatic.com/images?q=tbn:ANd9GcSqWC5l29Bg5c0l88poD-NxSewHCHf_ePcNYFEwRWaW9NCpFc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108575"/>
            <a:ext cx="168751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0" grpId="0" autoUpdateAnimBg="0"/>
      <p:bldP spid="30751" grpId="0" autoUpdateAnimBg="0"/>
      <p:bldP spid="30752" grpId="0" autoUpdateAnimBg="0"/>
      <p:bldP spid="30753" grpId="0" autoUpdateAnimBg="0"/>
      <p:bldP spid="3075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2"/>
          <p:cNvSpPr txBox="1">
            <a:spLocks noChangeArrowheads="1"/>
          </p:cNvSpPr>
          <p:nvPr/>
        </p:nvSpPr>
        <p:spPr bwMode="auto">
          <a:xfrm>
            <a:off x="654050" y="658813"/>
            <a:ext cx="7404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Many successful firms start out by emphasizing one BLS over the other and then use the slack resources generated by their initial success to implement aspects of the other BLS</a:t>
            </a:r>
          </a:p>
        </p:txBody>
      </p:sp>
      <p:pic>
        <p:nvPicPr>
          <p:cNvPr id="26627" name="Picture 9" descr="http://www.helsinki.fi/~pjojala/Evolution-Walmart_Logos_desc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419475"/>
            <a:ext cx="46243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 descr="http://logoblink.com/wp-content/uploads/2009/07/mac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289175"/>
            <a:ext cx="27813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0"/>
          <p:cNvSpPr txBox="1">
            <a:spLocks noChangeArrowheads="1"/>
          </p:cNvSpPr>
          <p:nvPr/>
        </p:nvSpPr>
        <p:spPr bwMode="auto">
          <a:xfrm>
            <a:off x="647700" y="908050"/>
            <a:ext cx="193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81038" y="1676400"/>
            <a:ext cx="6746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product differentiation should create customer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preferences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81038" y="2663825"/>
            <a:ext cx="7951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customer preferences are created by leveraging bases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of differentiation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681038" y="4210050"/>
            <a:ext cx="81391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bases of product differentiation that meet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VRIO criteria may generate competitive advantage 	through the implementation of a product differentiation 	strategy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1038" y="3587750"/>
            <a:ext cx="680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almost anything can be a base of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40973" grpId="0"/>
      <p:bldP spid="4097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1"/>
          <p:cNvSpPr txBox="1">
            <a:spLocks noChangeArrowheads="1"/>
          </p:cNvSpPr>
          <p:nvPr/>
        </p:nvSpPr>
        <p:spPr bwMode="auto">
          <a:xfrm>
            <a:off x="219075" y="669925"/>
            <a:ext cx="8648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Effective product differentiation increases the perceived value of the focal firm’s products/services relative to the value of competitor’s products/services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6147" name="Picture 13" descr="http://t0.gstatic.com/images?q=tbn:ANd9GcRMPP_SfURFmKRodX0W4f4I37e6qp-0c8K4RFzEndQWarBWEC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741738"/>
            <a:ext cx="12922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http://www.famouslogos.org/wp-content/uploads/2010/07/yamaha-current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206625"/>
            <a:ext cx="17700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9" descr="http://t1.gstatic.com/images?q=tbn:ANd9GcR3XDb-1eccK8y8n6q2rTG-ThuhR4zaxJXeDwWRlv2QT9WzRCX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916488"/>
            <a:ext cx="19939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2"/>
          <p:cNvSpPr txBox="1">
            <a:spLocks noChangeArrowheads="1"/>
          </p:cNvSpPr>
          <p:nvPr/>
        </p:nvSpPr>
        <p:spPr bwMode="auto">
          <a:xfrm>
            <a:off x="4486275" y="4124325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vs.</a:t>
            </a:r>
          </a:p>
        </p:txBody>
      </p:sp>
      <p:pic>
        <p:nvPicPr>
          <p:cNvPr id="6151" name="Picture 21" descr="http://www.crazyeddie.org/harley/images/clipart/harley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3341688"/>
            <a:ext cx="24574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276225" y="552450"/>
            <a:ext cx="8591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The key to effective product differentiation is  leveraging bases of differentiation </a:t>
            </a:r>
          </a:p>
        </p:txBody>
      </p:sp>
      <p:sp>
        <p:nvSpPr>
          <p:cNvPr id="13315" name="AutoShape 16" descr="data:image/jpeg;base64,/9j/4AAQSkZJRgABAQAAAQABAAD/2wCEAAkGBhQSERUUExQVFBUVGBUUFBgWFRQUFxcXFxUXFRcYFBUXHCYfFxwkGRYUHy8gJCcpLCwsFR4xNTAqNSYrLCkBCQoKDgwOGg8PFywcHBwsKSkpKSksKSwpKSwpKSwpKSkpKSwpKSwsKikpKSkpKSopKSkpKSkpKSksKSkpKSwrLP/AABEIAPcAzAMBIgACEQEDEQH/xAAcAAAABwEBAAAAAAAAAAAAAAAAAQIDBQYHBAj/xABNEAACAQIDAwgGBAcPBQEBAAABAgMAEQQSIQUGMQcTIkFRYXGRMoGhscHRFFJikhUjJEKT0vAWJTNDRFNUcnODoqOywuE0Y4Kz8TUX/8QAGgEAAwEBAQEAAAAAAAAAAAAAAAECAwQFBv/EACsRAAICAQQBAwMDBQAAAAAAAAABAhEDBBIhMUEFUWETIpEVMnEUQoGh0f/aAAwDAQACEQMRAD8AyFaUaIrRotyB2kAevSmUGRQy1dm5H9oj+Lj9U0fxNMnko2lf/p7+E0H69O0G1lOy0WWrg/JZtIfyRz4NEfc9I/8A5jtL+iSecf61A0ipWoVazyZbS/ocv+D9akPybbRH8jm8lPuNFiorIpQNT7bg48fyPEfo2PupH7iccP5JiP0MnyoCiEoWqa/cZjf6JiP0Mn6tNvuvilNjhpwf7GX9Wix0yJtQtUp+5zE/0eb9G/ypt9iTjjDKP7t/lRYtrOAigBXYdlyj+Kk+4/yptsI31W8j8qdhTOe1FTzQHsPkaRzJoCmIJorUvLQt+2lAUxIoEUq/h5ii9ftFIKYk0ki9KJ/a4oHhQFCCKSVvSitKpjErTsXpKexlPtFN2ogSKQHrhk1v3miy0uNrqD2gHzF6KszQIGjtRUdAUFloZaFHQFB0amk0YoGLBpQfvpqipCofMnfRA01QoHQ9zlDNTDnSuLA7TSQsoLXTjmVl9akjUd4qHOMXTYUSht20kxA9QPqFReD2rnkZCALXykHNexsb24HhXDtTbTBwi9AXIvoSTrwFtP8Aiueetxwhvsai7osBw6fVX7q/Kkthl+qn3V+VVPG7VkZVtIyuoIbIL3IJsWFusW86ncJtmOTLlbVgWFwQTbQ+vupYtbjyN06oHBo6H2fETrFH+jjPwo/wVD/Mxfoo/lXDBtgmRlYBVC5wde3Lr/xXRs3a8c4Yxk9BirAggg+B7tb1ti1EMquLFKNDz7LhvpFEPCOP9WuaXYOGY3bDwMbjjDF+rXeKTK1lY9gJ8gTWwqPKO0GBmkI0Gd7dwzG3spilMfhSSa1MmEBRScDQQ6Ucg0PhQM9Z4KS8UZ7UQ+aA05XLsZ74aE9sMJ/y1rqrM1QLUK4jtD8ZlsuW3pBrkHqutuHrrl/CwMoyvdb2IsAD1Eg9oOtcktZiXm+aHtZL2oi4AuSAO2ofbWMIuqt6NiQOOvC57PnXHM4UFCAQ5zKDwFhY299c2b1GOObildFKDZZQb0Cag8BtPm48pSwQ5dDclbXzAW6r0JtqZ3XJJbjcd1ibkeqrlr4KKa5b8BtJTDbQSQsFNypsQQy+8a0jB7QzsylcttRre4vY+WnnVbimZpGja5BBytezC3Fb8eu9O4BWjJsbMpHgw7x3i40rh/VJblar3/grYSWN2s2cIvRGoubEkgdQ6hxrlxO0XYI2dkZRdlSxBIOtxa+o6u+uaUqsinULc6nta/E9WppMsBEgfqchWB6uoEeVcU9Zl3P7ilFUTUG24plIRipIuLjKTY20vx1qAkJDsjMbMLrqb94B4088acOGUhhoQR25bcb0jCqrPIdSotbNe4uDe19Rr76zz6l52m/A0qOPZEmpyMQyHQ8L9gYez110YxgsgY3y5sxPGxa979mpppMNfMQxsboBwJJ8Ozto8IjCN4nuWUMCTrcEGxv16WrKU3ta8WHyHiISHDg8SqsO65sQfXS5HW4FyuWxHEWAOuS3l66JLZEXUlQjHrtYA9L9uqixpGcH7PVx0PYKzTYxOFILyellIW4a/G5vxqR2NtFYVOrOGe3hewsAeNuuoqR7DMut9B56e80IEbOpubLcns4cPWa6MWWeJ7oPkVXwW3BbWEsjxhWGQA5jaxvew7jpT21DbDzHsilPlG1RuwkcEgBchuztrcudABrawHsFPb3T5MBimva0Etj3lCB76+n0mR5MalLswkq4PL5+ApBpxhSCa7jBiDSm4Hwo7Ugi2nbQB6r3ZN8Fhv7CD/1LXPLtOSOQLIilGNgVvfhpx0PZQ3SkzbPwpva+Hh17PxYqPl3gjZhEzK+tgR9YHS/j21waqcoRuKf4tG8V7h42UCTOo9E69pXr+fqo3hUMG0yvoR1XtcGidgzsrWI6Nj2Ejt/bjRWUqyrf8Xr2666V8q7v5NxUo5xLIQ2XTjfQHQE9o4eqkS5ZYy3AgEjtVhxF/EUWzbDMeGYqRfTUrr+3fS00ugA6TSsbnS2b/kUTbbBByvbLcaEW79V8rU1mJkQkABQ1uvq6/I07iXFkHWTZfI3prnLg3Fipt29XV6qEMRIAZc5sMosutszUnHIcwGYi6EPY2sSeiQe25NceMx0UYAlcDgTxJ4gngNKV+F4ZwRFIGbMGIsQSAeq/ZWrwZFHftde9E7l1Z1wAthSGN2KtcnrIvr7KeNrKtySmUnierr9tIn6CC3bax4WN+qiw8oJe9gSV7epReuSvJYeLID3vYWHvNMzvYXWxzW95t7D7Kfy9ORuxQPXZqbw2z3bLqoUW0sb+fbWuKDySUI9kt1yxMCnOCCbKDcdXDQeNzTOMulzcXOrHtJ6gOy3wqYlULYCobeHaMMZCSA5itwQL2r08/p0scN938E4XLLLbGNsLDzAlgdCwW1r9QI6qeC/jXbsQAebH3Co3D7VjU36R06l7fXUPj98GuViQLcm7HpHs8K4VpcjfCo7cekyz4qiYxB5uMMWHVZbak+N++qdvDj2Zh0jrc2BNuwVKySM2rMWPfVfx3Tmt3hfnXsYNOsUeeWd2DTrH3yzTOTOIiKS5P5g1N9cpJ94qU5RZLbKxZ/7dvNlHxpG4UNsLf6zt7LKPcab5UntsjE94jHnNGK9aC4SPD1DvIzzi1JNKc021dByCxQdb0AaOkFnpfczpbMwo43w8Y/wWqgYAWLKeo/Eir3yfH97MH/Yp7zVJxSZMXKv23HtJFdOlfEkKfRI4XbIQ5ZL62IbjwsLHyqwYMqzPlIIZVOmvWw+VUjaa+ifEUvYmJZCxQ5Tpe3X4jga87WejRzXPE9rfjwXDM48MuoXLFwJ6NtASeHYKYw8pBXifzR/5W+VQ0+9csdrhWGvUR7jTUG8TkZlVB6ievxrxv0bVLtL8m314FpKXdRb0QSfWLDWojam0I0DXOZiWyqGOlzoTY6dVVXbW8M7MV5wgdi9H3a0xhR0Fv1i59dehpfQXFqWaX+F/0znn8I49uTlhdiSWOt6nOTvAZpL9iMfvMBVa2w92A7B76v8Ayc4awlPYI095r6DUwi8Dg+mqOeL5sn8Vs7NfhfqNzp8qLCbNZTc24W413zcadr5tel4Pn8nR9aRHDDgXHaTeusLbSmQLn10+5rsxafHi/ZGjNyb7OWTVqom/El8UR2Io95+NXuEXas53rlzYqQ+A8gBUap/ZR7noUbzt+yH4x0R4D3VX1XNJ4t8asN+j6vhUDgEvIvrPsrk9j6Bf3Ml5Da59dQGAGaYHxapfaUmWNvUPOo/Yyaseyw+NaHJ1Fs2PdOLLhIu8FvvMTURyuSW2TN3tCP8ANU/7asuzIssMa9iKP8Iqn8tUltmW+tNEPGwdvhXdE+VyO22YG5pBpbGhatjAIUqkgUdAHo3k2a+y8J/Z28pHHwqsb1pkxzntKN5qP+asfJc19lYW3Usg8ppKiOUPD2xCN9ZP9JPzFaaV1NoJ9ERtIXTwIpjZp6R8PjXTMc0RP2b1x7PPT9Rr0V0Yjm1j6PrpWEH4sev30W1PzfX8KPCfwY9fvNC6AiNpau3l7KkAtgB2AVHzreQ97fGpDEvZSe41QEDL05vFvd/8rUdwY7QSHtk/0qB86zDZ6Xe/YCfhWs7mR2wqd+ZvNj8AK59S/soceyVmOtONwpuXjS5OFeaWc0Q1pc50ooRrRYk8KAEYfrNZftp7zOe03rTnbLGx7AT7Ky7aX8IfV7q4tU+kfTegR+6cv4R34k2jP9X4VFbKTpk9g95qS2g1om9Q9tceyF9I+Arn8o9h/skN7ak0Udpv5U5sLD3Cj6729uX41xbYkvJbsAHxqw7qYa82HX7Sn/ca0hyzj1D24jWQLVnfLpiLYOBPrTX9SRt+sK0Wsr5en6GEH2pz7Ix8a749nyj6MdNA0qkGtDIUtHaiWlGmI9B8k/8A+Vh/Gb/3PQ5RsPeOJ/qsVPrF/wDbTfJFJfZUPc84/wA1j8alt9MPnwj/AGSr+RAPsNPC6yIuX7WUPCG8dvEVx4L0x5eyujZj+kPA0xGLS/8Al8a9Q5x7an5vrpeFHQX9us0jan5vrpURtGPA/GhdARGHF5R4k0/tV7R27SBSNnr0/AH22FN7ZfVR3XqgGdlr6R8B8a13YMWSCJexF9ov8ayrZ8XQA62PvIArX4Ey2HYAPIW+FceqfSKQJDrSpuBpMg1o5zpXCUIhXjTMx1p+LQVz8TQAztd8sD/1bedZpjxeQ27q12KAMbMAw7CLjursGHUfmr5CufLi+o+z2fT9etLBrbbZj21jaP1im9mABPEk+ytlfDKeKqfFQaYbZMJ4xR/cWsvoO+zrfq0XGnD/AGYTIc7n7Te81edzIb4tPsq58lt8asWP5P8ACyHMqmJhqMnD1qdK6dg7qrhnL5y7EFRoAACQeHbpThiafJGo12PLjqJOise5epPx2FXsjlPm6j/bWwisY5dHvi4B2QX+9K/yrqj2eJLozE0kmluaQbVqZiwKWRSRSqAN45IH/etO6Wf/AFg1b9o4fnIZE+srD2ae2qXyNt+9vhPN7kNX0VmnTs0XRjuzzZ7dotRzp+N07Qa0ZdzcKHz5De5Ns7Wue6pSDAxp6CKvgoB8673qo+EZLGzNMTsWeWxSGQgdeUj304dg4jm7cxJe1vRrTqFZ/wBU/Yr6a9zIcLseZM2aGQcBqjfKoXa6MJDmUr1AEEcPGt4pjF4GOUZZEVx2MAapavnlCeL5Mm2JBeWBftx/6gTWvLGB1VHYTdrDxOHSMBhwN2NvAE1J1jnyrI1Q4woFAijoq5zSkEYx2DyFMvglPDQ0/QoFSGoYMvXenaFCgYoihaioUAHQNFQoAArEOWhr7QH2YYx5lz8a2+sJ5VpL7Rl+yI18olPxpx7EyhSCmitOyU0a0MxxaUDSRSqANv5GHvs9x2Tv7Y4zV+BrO+RVvyKYdk59sSfKtEFZMsUDSq5cXjUiQu7BVFzqQOHjUBu5v3HjMQ8MaGyrnD8A1jbQHX16UUFlqFKrmxOOSMZnZVA1JJtpVX2zynYWEDITMTewQqRobXJBsNf/AJRTHuSLjlrPdrbzYmLH8xzgYCSJQAqxgh8hseJ/Otc34dVWvdXeH6bBzwQpdmXKSDwNuqs83rmJ2tzipIyI+HuyxSPqgXNlAHSsRw67WpoGy/4HeuKXEnDqkokUuDdVsObJBJIY2HAcOsUnH74YeJygzSFdGyAELbQgsSBe9ULdfbpwWLljxBy86CjSMrBldrsj2IzBWLXItfVezTm2RtOfByPA2aN2AR1+j/SCxW9gFuCynMdVve40ooVmqbN21FOjOjWCemGspTvbqAsDr3Go2XffDA2HOMO0KLeq5BqDm3NmgwUuR2lkfmmKqhU82mY5QpNy12uR9mw74PYGPknQ4MSKudjZThnkbUgljKp/F2I4sNPZRQWaG+9GGCK5lFmBKgBi2hsdANCD20xHvlhT+ewPejaeNqqe9myTgsDEjOHZsQzEgFR/AkAAE3/NFch3g53ARYZMPK0wYdIR5gRmZroVuSTe1rUUFmoQSK6hlIZWFwQbgjupZWojc3ZkkOFVZtHLM+XjkDWsp7+JPexqbIqShq1Cl2orUDE2oUdqKgAjXn7lIxGbaGJ7pLfdVV+FegDXm3fPE58diTx/HS+x2Hwq4kMgJaaalyGk1ZDFA0oGko2lKNAGy8ib/kk47Jl/9Q+VX3aO0VgiaR/RUEn1C9Z3yIn8TiR/3Ij5o3yrSJYVYWYXHGsfJXgw7ene+XGudSsV+ivuLW4+HVSty96BgZzIyGQMhQgEA8b31/bUV28psapiwqgCydg/nGtft091cu5W6Yx7upkKZArGwvcE2NtdDoK1fRCLFt+FMbgpMbllU9IRqz3Fla5bIOjrmOvHQVngNbLvrgFg2Y0UeipGyjzS9/HWsXJoiBsW4e8EOH2ajTMsYzSDXTNZjwvxPdUjHyq4ItbnGHfle3uqnbncnaYrCc9MznNn5pVa2UA6kCx1JF+zuqmbY2b9HxEkV75GsDwuCAynyIqaQ7Z6Cw0WHnK4hFikJHRlCoz2HUHtcV3vMF1Ygd5NqzDka2g35RET0FCyKD1Ekhrd3X51D8pW9jTTNAptGhs1rjM3Ye0C49fgKVc0Vu4NEx/KNgYiQZgxHEIM58NKVs3lEwMzZVmCMeHOAx39Z0JrONy+Tk4yLnpHKRkkIFsCbGxJJBsLg9XlUTvluk2BkUFsyPcAkaggAlW6joQQeuq2onczXtp7tNjJQcUynDxsWhhjv0+jbPNJx6z0F0t1mpbnYMLGFvHBGOA6Maj1DSs35Nt8mXDYiKQluYj56Ik6hNcy37iBb+tVB2vtuXFSGSVsxN7C5yqOoKP2vSodm6vv5gAbfSovUwI86dwO9UE+I5iJxIebMuZCGUAMq2JHAnNe3YDWdYTdDZk0arFjV50gcZFBLW4ZGA6+rTxqW5Pt2pcDisQZluoiUJIPRYl9VtxB4H1ddFINzNEeQKLkgDvqJm3uwaEhsTECPtisc3v31lxkjDMVhBOVQSMwvoz9vhwF6su7XJoJsKssjOrSLmUKQLKdV0INyRrqRxo2jcmaTgtrQz/wUqSW45GDewV0k154x0cuCxTKGKvE3RdbgkcVYdxBGnjWzbk7y/TcKJGtziMY5bCwLAA5gOwgg+dKqBMsC8R4j315a2vMWnlb60kh83Jr1CXtr2a+WteU5nuSe2589acewY0aIijNJNWSGhpym7UsG9AM1nkPfoYofahPmsvyrUAaynkPf/qx/YH2yj41qoNYvsvwY9ypj8rXvVvZI1P8kmPWPEyB2C547C+lyG7asW/u5MmKYSRWzC4seBuQSDbhrc+uq5sXkpxLuOfKxoDrrmY/1eytO0QuC88oDh8BIVIYZHsQQRplPH1Vh5OtarvGmIGH+hYfCHmwuUPmW1jo1wev2a1S33CxwF+YJ8GT50LgRqvJmLbNg1vfOfDpno1lO/JIx83935c0laFyf4zEYeJMPPhmRFLtzpdLC5zAZQbmqHvLhnxeNlOHRpQMi3QXW6oqnpcOIPXSiNsm+SNzzuK1/iBp1+kfhVN26pGJmvx52S/3zVx3W3P2jh5BLEqRkrlcSNmDA8QQg0HXxot5OTzFszznmmdyCUjuBYADoljx06/Gn5Ec+7O/2NigEMMCTLEOPNuxVSbDNlPiL1z7y7Qx+PCZ8KyhTcZI5NSQFF83d7zUHHhcVhpLok0bjS6o2vrAsRVw2Fsza2LYCSWaGE6O7BUbL15BlDX79ONMDq3T3POFw8+IxhCK8ZQre9ozq+YjgTb1WAqo7U3OniN0UzxNqkkQL3U8LqNQbd1a7vxgmOz5IowzHJkUcWay2Gvacp176z7YuI2pgBkWHnI+ORlEyj+qVN18OFCYPgo8sJU5XUqRxDKQR6jwrRt0N4Zpdm4qE5nMKMYySS2VopLIT12YaeIqD2zs3HY/ECRsKUOVUAsUUAEni5v+ca0fcbdE4TDOsgHOSkFzbQW9Ea8QD16X1obBcmGg6ft2VfN3eUrFrFHh4sMsxjQKCM+bKtgCQB1AiuTe/k/lgdnhUvGSTlUEsnXYKPSXsI1qB2PtDFYSXNCrq5GUqYywYXvZkI11o7A79pbDx+LmeVsLIGYjTLkUACwAzkaWHGtG5Md3pcLh5BMMrSSBgtwbBVCi5GlzTO6uN2hi5EkxAXDwpc5ETI0hsQMwa5Veu2hNh1VdWNS2VE59oTZIpG+rHI3kjGvKxOg8BXpneyXLgcUeyCb2xkV5nkFKI2EaSWo2NAVoSw6CmjFJPGgb6NR5En/GYodscJ8pH+dauDWQ8ib/AJRiB2wqfKUfOteBrFrkuPQtaWKbFGKQMdDUak02tLFMRy7U2UmJTJJcp1qCQGFwbGxGmlu8V0YXBpEoWNVRRoAoAA8LUujoEMbS2rFh0Mk0ixoNMzHrPUBxJ7gL1F7O39wM8gjjxClzooZZI8x7FLqAT3VUeWXBykQSAEwoHDWBIR2Iszdl10B7iOuqntjFR40YOLBQHnkhMcqqoF3GUA3XqFmbOeGfWqoLLfvtvJNLjPoGFIjbMkbOoALO9iylhqqqpBNtTrUJj9nNFtGPB7PxGIElgk0hmfVyCzsVGgCpqR26DWm8Pjiu2DleJpBOBnkktESIishZgdT6Vu+wpvdba4XbRfNEc8uIUs8gRQHdrsragtlGg670xFqEOMwe0sPDFPicXFIFMwmu6qucq7ZuCWAzA37jetDZQeIB8QDQv30gtrYVJSQ4oA4ADwAHuojIKJRQoGE6gixAI7DrTYwyD80e0+804aImgQWW3DTw0oiaO9IJpAQG/smXZuLP/ZYeZC/GvOLnWvQPKhNl2XiO/ml85k+VefTVREwjRUZNJJrQkWKDCgDR0AaByKyflkw7YD7JY62QVinI435e3fBJ7GjNbPJqCL2JFrjiPCsn2aR6K/vfvtHglyrZ5j6K9ne3dQh3im+hQMBHNipYhLkzLGLcScvUACPLvrOeUHYS4adMru5cFmLm5JuNfDXh3Vc9w92I4ML9KzF3nhXiBZFJuVXrOoGvdT4M7ZD7t7/YvEY+CN3Co7hWRUUAixuLm54itVSYHQEE9gIJrz9sHAHEY5Ikfmy8jWcXuvpNpbr0I9dOyJJhMeFjkYukkdm1BbMVNm9Rsae2xpnoDNbjp46UaSA6ggjuIPurGdubwriNqNHipHjwqO0ZClgAFuLkLr6Qt4WrkLmDaCHZhlZcyW0fKxLWZTmHSUjiT20qoLNy6vH16d466pu9W3MRs5DJHFhTCzBcgQo2txcshAbW2lvOrk3HTtqhcr8n5IoA4ul/8R94HnQgZEbC3ybGTpDFs/BBzqWZbqqqLsbBeoDQdpq0bzY+XBkzxYPCsiD0vQktfUgqugt1caoXJE4/CFusxS5e8jLceV/KtE5Q8QFwE1+tWHmMnvYU/IvBw7k73YrHuzGKFIUIVyGfPcqSMl9D3+NS29298eAjDFc7tcIgNrkC9yeocPOofkgi/ICQNWmlv32CgfGuLlF2N9MnSGN7TqrOqMCA69FXAIB6QKg+BpeR3wcWz+UPaeKzNh8LGyr6VlZgOvVmYa2ro2Vyh4yTG4fDywJDncB+i12WzXK5uHC9weqqNjNj47Z9n6cWo6cUhtfqvY+rUdVWTk+3pfEY2KPE/jmHONDIQA6NkObMRbMCt/XVUJNmuVBb47zLg8Oz3Gc6Rqetjw0/bQVK47GLFG0jmyqCST3C9YzjRPtaWeZSBHAhZQ31bkgAdRIUkngLAVKVlN0aluhvB9MwkcxtntklA0tIts1h1A3BHcwqXJrHeSfb/NYowMbJOLC5AAkX0DY8SQSvbqta+xqZKmC5KXyvyW2Y4+tLAPJi3+2sKNbTyzy/kMY7Z19kcnzrFmq49CkFakmlNSCasBSml3ptaXQBdOSNv3xHfFKPYD8K2sGsP5K3ttKPvSYf5bH4Vt6Gspdlx6K1vhuUMcyNzgjK3HC9wbd/dT2ytzPo0DRxTNncWMjjNZeIVE4AXN64+UHANI2DyxPIUmLuUgafKgyekoHSFwTlvrauXbM2LV0TCrPCsaQNEmRnWTNrIkllIjKEm4Lfm+unyTRzvybPhWWeCaR5kYMgVY7ljprm0A1NyertrqXk0M8rT4qXI7ENkhtZbAADOw1ItxsK7dy8BLHiMYZROLykLzlyjrmNmzHVmAFhraxrm3qh2jJOy4cThMkZgeJ1SISCQGQ4i5Gbo30N+rSi2KhO8HJauIfPHMVcgBy4zZiABma1ukbC59lWLdXd2TCqRLiZJyQFUN6KKOpQbm/r4VWln2kuJsVxbR/SwCyhMhhC/mA6hc2ubQEaXvpUhsHD4t8XiDNNiRHDMhiDJzcMsZR1ewyAEZ7EW7j10NsEi6Fh3eYqN3g2JHi4Wic2zaXuAQbgi3fcA1Wd+Nk/SMXgAYDKod+ePNO6hGKACRlHDRja/fVU3o2E5xeP5nDF0WOMRNzcgI5tYVYwMFs73VgdbkZrGkhsXLyWYyGXNBIhZTdGD826keYH/wBqWm3L2ljMq4vFJkFj0SrE2/qgAnxvTWxcLB+FJpZIJJI7QiJnwspJkCxh3YgBVIIYsW43Pbry7oYOGPC4gy4V+eKzlCcLNcI0YCKWIy9JiuUAX0N+q1WTRc8XuSTg/osMpjWwAK3FrEG+h6RPX41Fb0cnmInMLLNlMEYUSPmDswA6WYHT0eNVndrAYyLDySYRJUb6MyzXVxmn59iDEjDpOsNjcC2vaa6dl4eSP6ROiYnmGwjB0mWVjJimjAKorAs3T1zWtY2oChzae5m1ZlEUuJEqaEB5DqBrf0btbQ8TXdsfkznw0bPFOq4luiJAuZYlJGbKG4lhpm6vXelbubMkw20YExEyykYWWLDgKeiiyJzdyeDsok07FtXVvu5bHYGESyRiUyLII55IbroEJKnQ3zWNteFKwoPevd/aGMQRZo0jULmPSDSEAXLACy6i9hUbguS8RwkzRO82ovHOyKwPC/R6OmnAiojeTacqYvHrHNiD9H5sxlcS9oiDGryNHm6YN2BABsW4V17T20Ob2nlxTNkOGMLLiJAMzFc5jAbgSW6PAX7tGFETNyY42Ng0aqxzAoFfpCxuNSq3IsPKtd2fLK0SmdFSW3TVSWW/cSBx426qz3ae2Yk2aqQ4mSSZzC8ic/NMXYKpeBZgLpmHSyjsI41ftnYNYoY41zAIiqM7Zn4XIdus3OppPoqKKDy2TfiMMvbJI33UUf7qyIitQ5bZdcKvdO3mYx8DWXmnHoJdhGhQNERVCCpxkI4gjx0412bPjORnRS7hkRcouVBBYuONj0QobgMx7jVvOz4gscjKHyDE4oI8hcCO0ccIkdvSj55WbXir34XFArIrk3lC7SgLHKPxgJOgF42HSPUNRr3itqw+14W9CaJrEglZYyLjiLg8aw9tgYiQHIt0OdpGLKpcobs0oPo8TZD6PSvY3p39xxjhklcrIVSyqpItLmGYX0L5EKEgaZ5Y14mxlpMpSN0/CMY/jIx/eIPjSvwnEB/Cx/pE+defYdpYcKA0GtlGiIwBCoC3Sa59GQZTp+MzE3UCmcRicOzg80yqFIKqFXXq1Da2N9Tqb3IOXKVtHuPRDbSi/nYv0kf61Em0Iv52L9JH+tXnibEYfIyrEwYm6sSdBlta2cj0tdQdCdRoBG5u4UbQ3Hp1cdGf4yM/3ifOlDFJ9dPvr868xBu72Cj07qNgbj1AMSv11+8vzpxcR9oeY+deWswow1GwVnqbnT20ose+vK5ehzh7TRtCz1QWpOc9/try1zx7TR88e0+dG0LPUmvYaLMeoEeF68uDEkdZ8zR/SW+s33jRsCz0+I+PROt79Edfb0aafCgD0LXN/QHHjf0a8yjGP9d/vN86UuPk/nH++3zo2fIWj0wIiOGfuGth4WFKETG3RPlXmf8AC0w/jpf0snzo027iB/Hz/ppf1qNg9yL1y3G2KgTrWEk+LSv8FFZuadxGJeQ5nZnbtZix8zrTVWuES3YDSaM0RoAcikym49Y6iOwjrHdT+I2rIyspY2YqX6i2UWQG35q9SiwF+FChQNj34en/AJ1x16ELY5s9wBwJezEj0jxvSsRt+d9GlYgqVtoAFLmQhQAMt3JJIsT1k0KFBDOC1GaFCmUC9DLQoUAwE0L0KFCAKjoUKGIImiBoUKdAKoiaFCkMSRRqtFQoBBkUoChQoASTQoUKQgqJqFCmMKiIo6FAj//Z"/>
          <p:cNvSpPr>
            <a:spLocks noChangeAspect="1" noChangeArrowheads="1"/>
          </p:cNvSpPr>
          <p:nvPr/>
        </p:nvSpPr>
        <p:spPr bwMode="auto">
          <a:xfrm>
            <a:off x="63500" y="-1141413"/>
            <a:ext cx="1943100" cy="235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AutoShape 18" descr="data:image/jpeg;base64,/9j/4AAQSkZJRgABAQAAAQABAAD/2wCEAAkGBhQSERUUExQVFBUVGBUUFBgWFRQUFxcXFxUXFRcYFBUXHCYfFxwkGRYUHy8gJCcpLCwsFR4xNTAqNSYrLCkBCQoKDgwOGg8PFywcHBwsKSkpKSksKSwpKSwpKSwpKSkpKSwpKSwsKikpKSkpKSopKSkpKSkpKSksKSkpKSwrLP/AABEIAPcAzAMBIgACEQEDEQH/xAAcAAAABwEBAAAAAAAAAAAAAAAAAQIDBQYHBAj/xABNEAACAQIDAwgGBAcPBQEBAAABAgMAEQQSIQUGMQcTIkFRYXGRMoGhscHRFFJikhUjJEKT0vAWJTNDRFNUcnODoqOywuE0Y4Kz8TUX/8QAGgEAAwEBAQEAAAAAAAAAAAAAAAECAwQFBv/EACsRAAICAQQBAwMDBQAAAAAAAAABAhEDBBIhMUEFUWETIpEVMnEUQoGh0f/aAAwDAQACEQMRAD8AyFaUaIrRotyB2kAevSmUGRQy1dm5H9oj+Lj9U0fxNMnko2lf/p7+E0H69O0G1lOy0WWrg/JZtIfyRz4NEfc9I/8A5jtL+iSecf61A0ipWoVazyZbS/ocv+D9akPybbRH8jm8lPuNFiorIpQNT7bg48fyPEfo2PupH7iccP5JiP0MnyoCiEoWqa/cZjf6JiP0Mn6tNvuvilNjhpwf7GX9Wix0yJtQtUp+5zE/0eb9G/ypt9iTjjDKP7t/lRYtrOAigBXYdlyj+Kk+4/yptsI31W8j8qdhTOe1FTzQHsPkaRzJoCmIJorUvLQt+2lAUxIoEUq/h5ii9ftFIKYk0ki9KJ/a4oHhQFCCKSVvSitKpjErTsXpKexlPtFN2ogSKQHrhk1v3miy0uNrqD2gHzF6KszQIGjtRUdAUFloZaFHQFB0amk0YoGLBpQfvpqipCofMnfRA01QoHQ9zlDNTDnSuLA7TSQsoLXTjmVl9akjUd4qHOMXTYUSht20kxA9QPqFReD2rnkZCALXykHNexsb24HhXDtTbTBwi9AXIvoSTrwFtP8Aiueetxwhvsai7osBw6fVX7q/Kkthl+qn3V+VVPG7VkZVtIyuoIbIL3IJsWFusW86ncJtmOTLlbVgWFwQTbQ+vupYtbjyN06oHBo6H2fETrFH+jjPwo/wVD/Mxfoo/lXDBtgmRlYBVC5wde3Lr/xXRs3a8c4Yxk9BirAggg+B7tb1ti1EMquLFKNDz7LhvpFEPCOP9WuaXYOGY3bDwMbjjDF+rXeKTK1lY9gJ8gTWwqPKO0GBmkI0Gd7dwzG3spilMfhSSa1MmEBRScDQQ6Ucg0PhQM9Z4KS8UZ7UQ+aA05XLsZ74aE9sMJ/y1rqrM1QLUK4jtD8ZlsuW3pBrkHqutuHrrl/CwMoyvdb2IsAD1Eg9oOtcktZiXm+aHtZL2oi4AuSAO2ofbWMIuqt6NiQOOvC57PnXHM4UFCAQ5zKDwFhY299c2b1GOObildFKDZZQb0Cag8BtPm48pSwQ5dDclbXzAW6r0JtqZ3XJJbjcd1ibkeqrlr4KKa5b8BtJTDbQSQsFNypsQQy+8a0jB7QzsylcttRre4vY+WnnVbimZpGja5BBytezC3Fb8eu9O4BWjJsbMpHgw7x3i40rh/VJblar3/grYSWN2s2cIvRGoubEkgdQ6hxrlxO0XYI2dkZRdlSxBIOtxa+o6u+uaUqsinULc6nta/E9WppMsBEgfqchWB6uoEeVcU9Zl3P7ilFUTUG24plIRipIuLjKTY20vx1qAkJDsjMbMLrqb94B4088acOGUhhoQR25bcb0jCqrPIdSotbNe4uDe19Rr76zz6l52m/A0qOPZEmpyMQyHQ8L9gYez110YxgsgY3y5sxPGxa979mpppMNfMQxsboBwJJ8Ozto8IjCN4nuWUMCTrcEGxv16WrKU3ta8WHyHiISHDg8SqsO65sQfXS5HW4FyuWxHEWAOuS3l66JLZEXUlQjHrtYA9L9uqixpGcH7PVx0PYKzTYxOFILyellIW4a/G5vxqR2NtFYVOrOGe3hewsAeNuuoqR7DMut9B56e80IEbOpubLcns4cPWa6MWWeJ7oPkVXwW3BbWEsjxhWGQA5jaxvew7jpT21DbDzHsilPlG1RuwkcEgBchuztrcudABrawHsFPb3T5MBimva0Etj3lCB76+n0mR5MalLswkq4PL5+ApBpxhSCa7jBiDSm4Hwo7Ugi2nbQB6r3ZN8Fhv7CD/1LXPLtOSOQLIilGNgVvfhpx0PZQ3SkzbPwpva+Hh17PxYqPl3gjZhEzK+tgR9YHS/j21waqcoRuKf4tG8V7h42UCTOo9E69pXr+fqo3hUMG0yvoR1XtcGidgzsrWI6Nj2Ejt/bjRWUqyrf8Xr2666V8q7v5NxUo5xLIQ2XTjfQHQE9o4eqkS5ZYy3AgEjtVhxF/EUWzbDMeGYqRfTUrr+3fS00ugA6TSsbnS2b/kUTbbBByvbLcaEW79V8rU1mJkQkABQ1uvq6/I07iXFkHWTZfI3prnLg3Fipt29XV6qEMRIAZc5sMosutszUnHIcwGYi6EPY2sSeiQe25NceMx0UYAlcDgTxJ4gngNKV+F4ZwRFIGbMGIsQSAeq/ZWrwZFHftde9E7l1Z1wAthSGN2KtcnrIvr7KeNrKtySmUnierr9tIn6CC3bax4WN+qiw8oJe9gSV7epReuSvJYeLID3vYWHvNMzvYXWxzW95t7D7Kfy9ORuxQPXZqbw2z3bLqoUW0sb+fbWuKDySUI9kt1yxMCnOCCbKDcdXDQeNzTOMulzcXOrHtJ6gOy3wqYlULYCobeHaMMZCSA5itwQL2r08/p0scN938E4XLLLbGNsLDzAlgdCwW1r9QI6qeC/jXbsQAebH3Co3D7VjU36R06l7fXUPj98GuViQLcm7HpHs8K4VpcjfCo7cekyz4qiYxB5uMMWHVZbak+N++qdvDj2Zh0jrc2BNuwVKySM2rMWPfVfx3Tmt3hfnXsYNOsUeeWd2DTrH3yzTOTOIiKS5P5g1N9cpJ94qU5RZLbKxZ/7dvNlHxpG4UNsLf6zt7LKPcab5UntsjE94jHnNGK9aC4SPD1DvIzzi1JNKc021dByCxQdb0AaOkFnpfczpbMwo43w8Y/wWqgYAWLKeo/Eir3yfH97MH/Yp7zVJxSZMXKv23HtJFdOlfEkKfRI4XbIQ5ZL62IbjwsLHyqwYMqzPlIIZVOmvWw+VUjaa+ifEUvYmJZCxQ5Tpe3X4jga87WejRzXPE9rfjwXDM48MuoXLFwJ6NtASeHYKYw8pBXifzR/5W+VQ0+9csdrhWGvUR7jTUG8TkZlVB6ievxrxv0bVLtL8m314FpKXdRb0QSfWLDWojam0I0DXOZiWyqGOlzoTY6dVVXbW8M7MV5wgdi9H3a0xhR0Fv1i59dehpfQXFqWaX+F/0znn8I49uTlhdiSWOt6nOTvAZpL9iMfvMBVa2w92A7B76v8Ayc4awlPYI095r6DUwi8Dg+mqOeL5sn8Vs7NfhfqNzp8qLCbNZTc24W413zcadr5tel4Pn8nR9aRHDDgXHaTeusLbSmQLn10+5rsxafHi/ZGjNyb7OWTVqom/El8UR2Io95+NXuEXas53rlzYqQ+A8gBUap/ZR7noUbzt+yH4x0R4D3VX1XNJ4t8asN+j6vhUDgEvIvrPsrk9j6Bf3Ml5Da59dQGAGaYHxapfaUmWNvUPOo/Yyaseyw+NaHJ1Fs2PdOLLhIu8FvvMTURyuSW2TN3tCP8ANU/7asuzIssMa9iKP8Iqn8tUltmW+tNEPGwdvhXdE+VyO22YG5pBpbGhatjAIUqkgUdAHo3k2a+y8J/Z28pHHwqsb1pkxzntKN5qP+asfJc19lYW3Usg8ppKiOUPD2xCN9ZP9JPzFaaV1NoJ9ERtIXTwIpjZp6R8PjXTMc0RP2b1x7PPT9Rr0V0Yjm1j6PrpWEH4sev30W1PzfX8KPCfwY9fvNC6AiNpau3l7KkAtgB2AVHzreQ97fGpDEvZSe41QEDL05vFvd/8rUdwY7QSHtk/0qB86zDZ6Xe/YCfhWs7mR2wqd+ZvNj8AK59S/soceyVmOtONwpuXjS5OFeaWc0Q1pc50ooRrRYk8KAEYfrNZftp7zOe03rTnbLGx7AT7Ky7aX8IfV7q4tU+kfTegR+6cv4R34k2jP9X4VFbKTpk9g95qS2g1om9Q9tceyF9I+Arn8o9h/skN7ak0Udpv5U5sLD3Cj6729uX41xbYkvJbsAHxqw7qYa82HX7Sn/ca0hyzj1D24jWQLVnfLpiLYOBPrTX9SRt+sK0Wsr5en6GEH2pz7Ix8a749nyj6MdNA0qkGtDIUtHaiWlGmI9B8k/8A+Vh/Gb/3PQ5RsPeOJ/qsVPrF/wDbTfJFJfZUPc84/wA1j8alt9MPnwj/AGSr+RAPsNPC6yIuX7WUPCG8dvEVx4L0x5eyujZj+kPA0xGLS/8Al8a9Q5x7an5vrpeFHQX9us0jan5vrpURtGPA/GhdARGHF5R4k0/tV7R27SBSNnr0/AH22FN7ZfVR3XqgGdlr6R8B8a13YMWSCJexF9ov8ayrZ8XQA62PvIArX4Ey2HYAPIW+FceqfSKQJDrSpuBpMg1o5zpXCUIhXjTMx1p+LQVz8TQAztd8sD/1bedZpjxeQ27q12KAMbMAw7CLjursGHUfmr5CufLi+o+z2fT9etLBrbbZj21jaP1im9mABPEk+ytlfDKeKqfFQaYbZMJ4xR/cWsvoO+zrfq0XGnD/AGYTIc7n7Te81edzIb4tPsq58lt8asWP5P8ACyHMqmJhqMnD1qdK6dg7qrhnL5y7EFRoAACQeHbpThiafJGo12PLjqJOise5epPx2FXsjlPm6j/bWwisY5dHvi4B2QX+9K/yrqj2eJLozE0kmluaQbVqZiwKWRSRSqAN45IH/etO6Wf/AFg1b9o4fnIZE+srD2ae2qXyNt+9vhPN7kNX0VmnTs0XRjuzzZ7dotRzp+N07Qa0ZdzcKHz5De5Ns7Wue6pSDAxp6CKvgoB8673qo+EZLGzNMTsWeWxSGQgdeUj304dg4jm7cxJe1vRrTqFZ/wBU/Yr6a9zIcLseZM2aGQcBqjfKoXa6MJDmUr1AEEcPGt4pjF4GOUZZEVx2MAapavnlCeL5Mm2JBeWBftx/6gTWvLGB1VHYTdrDxOHSMBhwN2NvAE1J1jnyrI1Q4woFAijoq5zSkEYx2DyFMvglPDQ0/QoFSGoYMvXenaFCgYoihaioUAHQNFQoAArEOWhr7QH2YYx5lz8a2+sJ5VpL7Rl+yI18olPxpx7EyhSCmitOyU0a0MxxaUDSRSqANv5GHvs9x2Tv7Y4zV+BrO+RVvyKYdk59sSfKtEFZMsUDSq5cXjUiQu7BVFzqQOHjUBu5v3HjMQ8MaGyrnD8A1jbQHX16UUFlqFKrmxOOSMZnZVA1JJtpVX2zynYWEDITMTewQqRobXJBsNf/AJRTHuSLjlrPdrbzYmLH8xzgYCSJQAqxgh8hseJ/Otc34dVWvdXeH6bBzwQpdmXKSDwNuqs83rmJ2tzipIyI+HuyxSPqgXNlAHSsRw67WpoGy/4HeuKXEnDqkokUuDdVsObJBJIY2HAcOsUnH74YeJygzSFdGyAELbQgsSBe9ULdfbpwWLljxBy86CjSMrBldrsj2IzBWLXItfVezTm2RtOfByPA2aN2AR1+j/SCxW9gFuCynMdVve40ooVmqbN21FOjOjWCemGspTvbqAsDr3Go2XffDA2HOMO0KLeq5BqDm3NmgwUuR2lkfmmKqhU82mY5QpNy12uR9mw74PYGPknQ4MSKudjZThnkbUgljKp/F2I4sNPZRQWaG+9GGCK5lFmBKgBi2hsdANCD20xHvlhT+ewPejaeNqqe9myTgsDEjOHZsQzEgFR/AkAAE3/NFch3g53ARYZMPK0wYdIR5gRmZroVuSTe1rUUFmoQSK6hlIZWFwQbgjupZWojc3ZkkOFVZtHLM+XjkDWsp7+JPexqbIqShq1Cl2orUDE2oUdqKgAjXn7lIxGbaGJ7pLfdVV+FegDXm3fPE58diTx/HS+x2Hwq4kMgJaaalyGk1ZDFA0oGko2lKNAGy8ib/kk47Jl/9Q+VX3aO0VgiaR/RUEn1C9Z3yIn8TiR/3Ij5o3yrSJYVYWYXHGsfJXgw7ene+XGudSsV+ivuLW4+HVSty96BgZzIyGQMhQgEA8b31/bUV28psapiwqgCydg/nGtft091cu5W6Yx7upkKZArGwvcE2NtdDoK1fRCLFt+FMbgpMbllU9IRqz3Fla5bIOjrmOvHQVngNbLvrgFg2Y0UeipGyjzS9/HWsXJoiBsW4e8EOH2ajTMsYzSDXTNZjwvxPdUjHyq4ItbnGHfle3uqnbncnaYrCc9MznNn5pVa2UA6kCx1JF+zuqmbY2b9HxEkV75GsDwuCAynyIqaQ7Z6Cw0WHnK4hFikJHRlCoz2HUHtcV3vMF1Ygd5NqzDka2g35RET0FCyKD1Ekhrd3X51D8pW9jTTNAptGhs1rjM3Ye0C49fgKVc0Vu4NEx/KNgYiQZgxHEIM58NKVs3lEwMzZVmCMeHOAx39Z0JrONy+Tk4yLnpHKRkkIFsCbGxJJBsLg9XlUTvluk2BkUFsyPcAkaggAlW6joQQeuq2onczXtp7tNjJQcUynDxsWhhjv0+jbPNJx6z0F0t1mpbnYMLGFvHBGOA6Maj1DSs35Nt8mXDYiKQluYj56Ik6hNcy37iBb+tVB2vtuXFSGSVsxN7C5yqOoKP2vSodm6vv5gAbfSovUwI86dwO9UE+I5iJxIebMuZCGUAMq2JHAnNe3YDWdYTdDZk0arFjV50gcZFBLW4ZGA6+rTxqW5Pt2pcDisQZluoiUJIPRYl9VtxB4H1ddFINzNEeQKLkgDvqJm3uwaEhsTECPtisc3v31lxkjDMVhBOVQSMwvoz9vhwF6su7XJoJsKssjOrSLmUKQLKdV0INyRrqRxo2jcmaTgtrQz/wUqSW45GDewV0k154x0cuCxTKGKvE3RdbgkcVYdxBGnjWzbk7y/TcKJGtziMY5bCwLAA5gOwgg+dKqBMsC8R4j315a2vMWnlb60kh83Jr1CXtr2a+WteU5nuSe2589acewY0aIijNJNWSGhpym7UsG9AM1nkPfoYofahPmsvyrUAaynkPf/qx/YH2yj41qoNYvsvwY9ypj8rXvVvZI1P8kmPWPEyB2C547C+lyG7asW/u5MmKYSRWzC4seBuQSDbhrc+uq5sXkpxLuOfKxoDrrmY/1eytO0QuC88oDh8BIVIYZHsQQRplPH1Vh5OtarvGmIGH+hYfCHmwuUPmW1jo1wev2a1S33CxwF+YJ8GT50LgRqvJmLbNg1vfOfDpno1lO/JIx83935c0laFyf4zEYeJMPPhmRFLtzpdLC5zAZQbmqHvLhnxeNlOHRpQMi3QXW6oqnpcOIPXSiNsm+SNzzuK1/iBp1+kfhVN26pGJmvx52S/3zVx3W3P2jh5BLEqRkrlcSNmDA8QQg0HXxot5OTzFszznmmdyCUjuBYADoljx06/Gn5Ec+7O/2NigEMMCTLEOPNuxVSbDNlPiL1z7y7Qx+PCZ8KyhTcZI5NSQFF83d7zUHHhcVhpLok0bjS6o2vrAsRVw2Fsza2LYCSWaGE6O7BUbL15BlDX79ONMDq3T3POFw8+IxhCK8ZQre9ozq+YjgTb1WAqo7U3OniN0UzxNqkkQL3U8LqNQbd1a7vxgmOz5IowzHJkUcWay2Gvacp176z7YuI2pgBkWHnI+ORlEyj+qVN18OFCYPgo8sJU5XUqRxDKQR6jwrRt0N4Zpdm4qE5nMKMYySS2VopLIT12YaeIqD2zs3HY/ECRsKUOVUAsUUAEni5v+ca0fcbdE4TDOsgHOSkFzbQW9Ea8QD16X1obBcmGg6ft2VfN3eUrFrFHh4sMsxjQKCM+bKtgCQB1AiuTe/k/lgdnhUvGSTlUEsnXYKPSXsI1qB2PtDFYSXNCrq5GUqYywYXvZkI11o7A79pbDx+LmeVsLIGYjTLkUACwAzkaWHGtG5Md3pcLh5BMMrSSBgtwbBVCi5GlzTO6uN2hi5EkxAXDwpc5ETI0hsQMwa5Veu2hNh1VdWNS2VE59oTZIpG+rHI3kjGvKxOg8BXpneyXLgcUeyCb2xkV5nkFKI2EaSWo2NAVoSw6CmjFJPGgb6NR5En/GYodscJ8pH+dauDWQ8ib/AJRiB2wqfKUfOteBrFrkuPQtaWKbFGKQMdDUak02tLFMRy7U2UmJTJJcp1qCQGFwbGxGmlu8V0YXBpEoWNVRRoAoAA8LUujoEMbS2rFh0Mk0ixoNMzHrPUBxJ7gL1F7O39wM8gjjxClzooZZI8x7FLqAT3VUeWXBykQSAEwoHDWBIR2Iszdl10B7iOuqntjFR40YOLBQHnkhMcqqoF3GUA3XqFmbOeGfWqoLLfvtvJNLjPoGFIjbMkbOoALO9iylhqqqpBNtTrUJj9nNFtGPB7PxGIElgk0hmfVyCzsVGgCpqR26DWm8Pjiu2DleJpBOBnkktESIishZgdT6Vu+wpvdba4XbRfNEc8uIUs8gRQHdrsragtlGg670xFqEOMwe0sPDFPicXFIFMwmu6qucq7ZuCWAzA37jetDZQeIB8QDQv30gtrYVJSQ4oA4ADwAHuojIKJRQoGE6gixAI7DrTYwyD80e0+804aImgQWW3DTw0oiaO9IJpAQG/smXZuLP/ZYeZC/GvOLnWvQPKhNl2XiO/ml85k+VefTVREwjRUZNJJrQkWKDCgDR0AaByKyflkw7YD7JY62QVinI435e3fBJ7GjNbPJqCL2JFrjiPCsn2aR6K/vfvtHglyrZ5j6K9ne3dQh3im+hQMBHNipYhLkzLGLcScvUACPLvrOeUHYS4adMru5cFmLm5JuNfDXh3Vc9w92I4ML9KzF3nhXiBZFJuVXrOoGvdT4M7ZD7t7/YvEY+CN3Co7hWRUUAixuLm54itVSYHQEE9gIJrz9sHAHEY5Ikfmy8jWcXuvpNpbr0I9dOyJJhMeFjkYukkdm1BbMVNm9Rsae2xpnoDNbjp46UaSA6ggjuIPurGdubwriNqNHipHjwqO0ZClgAFuLkLr6Qt4WrkLmDaCHZhlZcyW0fKxLWZTmHSUjiT20qoLNy6vH16d466pu9W3MRs5DJHFhTCzBcgQo2txcshAbW2lvOrk3HTtqhcr8n5IoA4ul/8R94HnQgZEbC3ybGTpDFs/BBzqWZbqqqLsbBeoDQdpq0bzY+XBkzxYPCsiD0vQktfUgqugt1caoXJE4/CFusxS5e8jLceV/KtE5Q8QFwE1+tWHmMnvYU/IvBw7k73YrHuzGKFIUIVyGfPcqSMl9D3+NS29298eAjDFc7tcIgNrkC9yeocPOofkgi/ICQNWmlv32CgfGuLlF2N9MnSGN7TqrOqMCA69FXAIB6QKg+BpeR3wcWz+UPaeKzNh8LGyr6VlZgOvVmYa2ro2Vyh4yTG4fDywJDncB+i12WzXK5uHC9weqqNjNj47Z9n6cWo6cUhtfqvY+rUdVWTk+3pfEY2KPE/jmHONDIQA6NkObMRbMCt/XVUJNmuVBb47zLg8Oz3Gc6Rqetjw0/bQVK47GLFG0jmyqCST3C9YzjRPtaWeZSBHAhZQ31bkgAdRIUkngLAVKVlN0aluhvB9MwkcxtntklA0tIts1h1A3BHcwqXJrHeSfb/NYowMbJOLC5AAkX0DY8SQSvbqta+xqZKmC5KXyvyW2Y4+tLAPJi3+2sKNbTyzy/kMY7Z19kcnzrFmq49CkFakmlNSCasBSml3ptaXQBdOSNv3xHfFKPYD8K2sGsP5K3ttKPvSYf5bH4Vt6Gspdlx6K1vhuUMcyNzgjK3HC9wbd/dT2ytzPo0DRxTNncWMjjNZeIVE4AXN64+UHANI2DyxPIUmLuUgafKgyekoHSFwTlvrauXbM2LV0TCrPCsaQNEmRnWTNrIkllIjKEm4Lfm+unyTRzvybPhWWeCaR5kYMgVY7ljprm0A1NyertrqXk0M8rT4qXI7ENkhtZbAADOw1ItxsK7dy8BLHiMYZROLykLzlyjrmNmzHVmAFhraxrm3qh2jJOy4cThMkZgeJ1SISCQGQ4i5Gbo30N+rSi2KhO8HJauIfPHMVcgBy4zZiABma1ukbC59lWLdXd2TCqRLiZJyQFUN6KKOpQbm/r4VWln2kuJsVxbR/SwCyhMhhC/mA6hc2ubQEaXvpUhsHD4t8XiDNNiRHDMhiDJzcMsZR1ewyAEZ7EW7j10NsEi6Fh3eYqN3g2JHi4Wic2zaXuAQbgi3fcA1Wd+Nk/SMXgAYDKod+ePNO6hGKACRlHDRja/fVU3o2E5xeP5nDF0WOMRNzcgI5tYVYwMFs73VgdbkZrGkhsXLyWYyGXNBIhZTdGD826keYH/wBqWm3L2ljMq4vFJkFj0SrE2/qgAnxvTWxcLB+FJpZIJJI7QiJnwspJkCxh3YgBVIIYsW43Pbry7oYOGPC4gy4V+eKzlCcLNcI0YCKWIy9JiuUAX0N+q1WTRc8XuSTg/osMpjWwAK3FrEG+h6RPX41Fb0cnmInMLLNlMEYUSPmDswA6WYHT0eNVndrAYyLDySYRJUb6MyzXVxmn59iDEjDpOsNjcC2vaa6dl4eSP6ROiYnmGwjB0mWVjJimjAKorAs3T1zWtY2oChzae5m1ZlEUuJEqaEB5DqBrf0btbQ8TXdsfkznw0bPFOq4luiJAuZYlJGbKG4lhpm6vXelbubMkw20YExEyykYWWLDgKeiiyJzdyeDsok07FtXVvu5bHYGESyRiUyLII55IbroEJKnQ3zWNteFKwoPevd/aGMQRZo0jULmPSDSEAXLACy6i9hUbguS8RwkzRO82ovHOyKwPC/R6OmnAiojeTacqYvHrHNiD9H5sxlcS9oiDGryNHm6YN2BABsW4V17T20Ob2nlxTNkOGMLLiJAMzFc5jAbgSW6PAX7tGFETNyY42Ng0aqxzAoFfpCxuNSq3IsPKtd2fLK0SmdFSW3TVSWW/cSBx426qz3ae2Yk2aqQ4mSSZzC8ic/NMXYKpeBZgLpmHSyjsI41ftnYNYoY41zAIiqM7Zn4XIdus3OppPoqKKDy2TfiMMvbJI33UUf7qyIitQ5bZdcKvdO3mYx8DWXmnHoJdhGhQNERVCCpxkI4gjx0412bPjORnRS7hkRcouVBBYuONj0QobgMx7jVvOz4gscjKHyDE4oI8hcCO0ccIkdvSj55WbXir34XFArIrk3lC7SgLHKPxgJOgF42HSPUNRr3itqw+14W9CaJrEglZYyLjiLg8aw9tgYiQHIt0OdpGLKpcobs0oPo8TZD6PSvY3p39xxjhklcrIVSyqpItLmGYX0L5EKEgaZ5Y14mxlpMpSN0/CMY/jIx/eIPjSvwnEB/Cx/pE+defYdpYcKA0GtlGiIwBCoC3Sa59GQZTp+MzE3UCmcRicOzg80yqFIKqFXXq1Da2N9Tqb3IOXKVtHuPRDbSi/nYv0kf61Em0Iv52L9JH+tXnibEYfIyrEwYm6sSdBlta2cj0tdQdCdRoBG5u4UbQ3Hp1cdGf4yM/3ifOlDFJ9dPvr868xBu72Cj07qNgbj1AMSv11+8vzpxcR9oeY+deWswow1GwVnqbnT20ose+vK5ehzh7TRtCz1QWpOc9/try1zx7TR88e0+dG0LPUmvYaLMeoEeF68uDEkdZ8zR/SW+s33jRsCz0+I+PROt79Edfb0aafCgD0LXN/QHHjf0a8yjGP9d/vN86UuPk/nH++3zo2fIWj0wIiOGfuGth4WFKETG3RPlXmf8AC0w/jpf0snzo027iB/Hz/ppf1qNg9yL1y3G2KgTrWEk+LSv8FFZuadxGJeQ5nZnbtZix8zrTVWuES3YDSaM0RoAcikym49Y6iOwjrHdT+I2rIyspY2YqX6i2UWQG35q9SiwF+FChQNj34en/AJ1x16ELY5s9wBwJezEj0jxvSsRt+d9GlYgqVtoAFLmQhQAMt3JJIsT1k0KFBDOC1GaFCmUC9DLQoUAwE0L0KFCAKjoUKGIImiBoUKdAKoiaFCkMSRRqtFQoBBkUoChQoASTQoUKQgqJqFCmMKiIo6FAj//Z"/>
          <p:cNvSpPr>
            <a:spLocks noChangeAspect="1" noChangeArrowheads="1"/>
          </p:cNvSpPr>
          <p:nvPr/>
        </p:nvSpPr>
        <p:spPr bwMode="auto">
          <a:xfrm>
            <a:off x="63500" y="-798513"/>
            <a:ext cx="1352550" cy="163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AutoShape 20" descr="data:image/jpeg;base64,/9j/4AAQSkZJRgABAQAAAQABAAD/2wCEAAkGBhQSERUUExQVFBUVGBUUFBgWFRQUFxcXFxUXFRcYFBUXHCYfFxwkGRYUHy8gJCcpLCwsFR4xNTAqNSYrLCkBCQoKDgwOGg8PFywcHBwsKSkpKSksKSwpKSwpKSwpKSkpKSwpKSwsKikpKSkpKSopKSkpKSkpKSksKSkpKSwrLP/AABEIAPcAzAMBIgACEQEDEQH/xAAcAAAABwEBAAAAAAAAAAAAAAAAAQIDBQYHBAj/xABNEAACAQIDAwgGBAcPBQEBAAABAgMAEQQSIQUGMQcTIkFRYXGRMoGhscHRFFJikhUjJEKT0vAWJTNDRFNUcnODoqOywuE0Y4Kz8TUX/8QAGgEAAwEBAQEAAAAAAAAAAAAAAAECAwQFBv/EACsRAAICAQQBAwMDBQAAAAAAAAABAhEDBBIhMUEFUWETIpEVMnEUQoGh0f/aAAwDAQACEQMRAD8AyFaUaIrRotyB2kAevSmUGRQy1dm5H9oj+Lj9U0fxNMnko2lf/p7+E0H69O0G1lOy0WWrg/JZtIfyRz4NEfc9I/8A5jtL+iSecf61A0ipWoVazyZbS/ocv+D9akPybbRH8jm8lPuNFiorIpQNT7bg48fyPEfo2PupH7iccP5JiP0MnyoCiEoWqa/cZjf6JiP0Mn6tNvuvilNjhpwf7GX9Wix0yJtQtUp+5zE/0eb9G/ypt9iTjjDKP7t/lRYtrOAigBXYdlyj+Kk+4/yptsI31W8j8qdhTOe1FTzQHsPkaRzJoCmIJorUvLQt+2lAUxIoEUq/h5ii9ftFIKYk0ki9KJ/a4oHhQFCCKSVvSitKpjErTsXpKexlPtFN2ogSKQHrhk1v3miy0uNrqD2gHzF6KszQIGjtRUdAUFloZaFHQFB0amk0YoGLBpQfvpqipCofMnfRA01QoHQ9zlDNTDnSuLA7TSQsoLXTjmVl9akjUd4qHOMXTYUSht20kxA9QPqFReD2rnkZCALXykHNexsb24HhXDtTbTBwi9AXIvoSTrwFtP8Aiueetxwhvsai7osBw6fVX7q/Kkthl+qn3V+VVPG7VkZVtIyuoIbIL3IJsWFusW86ncJtmOTLlbVgWFwQTbQ+vupYtbjyN06oHBo6H2fETrFH+jjPwo/wVD/Mxfoo/lXDBtgmRlYBVC5wde3Lr/xXRs3a8c4Yxk9BirAggg+B7tb1ti1EMquLFKNDz7LhvpFEPCOP9WuaXYOGY3bDwMbjjDF+rXeKTK1lY9gJ8gTWwqPKO0GBmkI0Gd7dwzG3spilMfhSSa1MmEBRScDQQ6Ucg0PhQM9Z4KS8UZ7UQ+aA05XLsZ74aE9sMJ/y1rqrM1QLUK4jtD8ZlsuW3pBrkHqutuHrrl/CwMoyvdb2IsAD1Eg9oOtcktZiXm+aHtZL2oi4AuSAO2ofbWMIuqt6NiQOOvC57PnXHM4UFCAQ5zKDwFhY299c2b1GOObildFKDZZQb0Cag8BtPm48pSwQ5dDclbXzAW6r0JtqZ3XJJbjcd1ibkeqrlr4KKa5b8BtJTDbQSQsFNypsQQy+8a0jB7QzsylcttRre4vY+WnnVbimZpGja5BBytezC3Fb8eu9O4BWjJsbMpHgw7x3i40rh/VJblar3/grYSWN2s2cIvRGoubEkgdQ6hxrlxO0XYI2dkZRdlSxBIOtxa+o6u+uaUqsinULc6nta/E9WppMsBEgfqchWB6uoEeVcU9Zl3P7ilFUTUG24plIRipIuLjKTY20vx1qAkJDsjMbMLrqb94B4088acOGUhhoQR25bcb0jCqrPIdSotbNe4uDe19Rr76zz6l52m/A0qOPZEmpyMQyHQ8L9gYez110YxgsgY3y5sxPGxa979mpppMNfMQxsboBwJJ8Ozto8IjCN4nuWUMCTrcEGxv16WrKU3ta8WHyHiISHDg8SqsO65sQfXS5HW4FyuWxHEWAOuS3l66JLZEXUlQjHrtYA9L9uqixpGcH7PVx0PYKzTYxOFILyellIW4a/G5vxqR2NtFYVOrOGe3hewsAeNuuoqR7DMut9B56e80IEbOpubLcns4cPWa6MWWeJ7oPkVXwW3BbWEsjxhWGQA5jaxvew7jpT21DbDzHsilPlG1RuwkcEgBchuztrcudABrawHsFPb3T5MBimva0Etj3lCB76+n0mR5MalLswkq4PL5+ApBpxhSCa7jBiDSm4Hwo7Ugi2nbQB6r3ZN8Fhv7CD/1LXPLtOSOQLIilGNgVvfhpx0PZQ3SkzbPwpva+Hh17PxYqPl3gjZhEzK+tgR9YHS/j21waqcoRuKf4tG8V7h42UCTOo9E69pXr+fqo3hUMG0yvoR1XtcGidgzsrWI6Nj2Ejt/bjRWUqyrf8Xr2666V8q7v5NxUo5xLIQ2XTjfQHQE9o4eqkS5ZYy3AgEjtVhxF/EUWzbDMeGYqRfTUrr+3fS00ugA6TSsbnS2b/kUTbbBByvbLcaEW79V8rU1mJkQkABQ1uvq6/I07iXFkHWTZfI3prnLg3Fipt29XV6qEMRIAZc5sMosutszUnHIcwGYi6EPY2sSeiQe25NceMx0UYAlcDgTxJ4gngNKV+F4ZwRFIGbMGIsQSAeq/ZWrwZFHftde9E7l1Z1wAthSGN2KtcnrIvr7KeNrKtySmUnierr9tIn6CC3bax4WN+qiw8oJe9gSV7epReuSvJYeLID3vYWHvNMzvYXWxzW95t7D7Kfy9ORuxQPXZqbw2z3bLqoUW0sb+fbWuKDySUI9kt1yxMCnOCCbKDcdXDQeNzTOMulzcXOrHtJ6gOy3wqYlULYCobeHaMMZCSA5itwQL2r08/p0scN938E4XLLLbGNsLDzAlgdCwW1r9QI6qeC/jXbsQAebH3Co3D7VjU36R06l7fXUPj98GuViQLcm7HpHs8K4VpcjfCo7cekyz4qiYxB5uMMWHVZbak+N++qdvDj2Zh0jrc2BNuwVKySM2rMWPfVfx3Tmt3hfnXsYNOsUeeWd2DTrH3yzTOTOIiKS5P5g1N9cpJ94qU5RZLbKxZ/7dvNlHxpG4UNsLf6zt7LKPcab5UntsjE94jHnNGK9aC4SPD1DvIzzi1JNKc021dByCxQdb0AaOkFnpfczpbMwo43w8Y/wWqgYAWLKeo/Eir3yfH97MH/Yp7zVJxSZMXKv23HtJFdOlfEkKfRI4XbIQ5ZL62IbjwsLHyqwYMqzPlIIZVOmvWw+VUjaa+ifEUvYmJZCxQ5Tpe3X4jga87WejRzXPE9rfjwXDM48MuoXLFwJ6NtASeHYKYw8pBXifzR/5W+VQ0+9csdrhWGvUR7jTUG8TkZlVB6ievxrxv0bVLtL8m314FpKXdRb0QSfWLDWojam0I0DXOZiWyqGOlzoTY6dVVXbW8M7MV5wgdi9H3a0xhR0Fv1i59dehpfQXFqWaX+F/0znn8I49uTlhdiSWOt6nOTvAZpL9iMfvMBVa2w92A7B76v8Ayc4awlPYI095r6DUwi8Dg+mqOeL5sn8Vs7NfhfqNzp8qLCbNZTc24W413zcadr5tel4Pn8nR9aRHDDgXHaTeusLbSmQLn10+5rsxafHi/ZGjNyb7OWTVqom/El8UR2Io95+NXuEXas53rlzYqQ+A8gBUap/ZR7noUbzt+yH4x0R4D3VX1XNJ4t8asN+j6vhUDgEvIvrPsrk9j6Bf3Ml5Da59dQGAGaYHxapfaUmWNvUPOo/Yyaseyw+NaHJ1Fs2PdOLLhIu8FvvMTURyuSW2TN3tCP8ANU/7asuzIssMa9iKP8Iqn8tUltmW+tNEPGwdvhXdE+VyO22YG5pBpbGhatjAIUqkgUdAHo3k2a+y8J/Z28pHHwqsb1pkxzntKN5qP+asfJc19lYW3Usg8ppKiOUPD2xCN9ZP9JPzFaaV1NoJ9ERtIXTwIpjZp6R8PjXTMc0RP2b1x7PPT9Rr0V0Yjm1j6PrpWEH4sev30W1PzfX8KPCfwY9fvNC6AiNpau3l7KkAtgB2AVHzreQ97fGpDEvZSe41QEDL05vFvd/8rUdwY7QSHtk/0qB86zDZ6Xe/YCfhWs7mR2wqd+ZvNj8AK59S/soceyVmOtONwpuXjS5OFeaWc0Q1pc50ooRrRYk8KAEYfrNZftp7zOe03rTnbLGx7AT7Ky7aX8IfV7q4tU+kfTegR+6cv4R34k2jP9X4VFbKTpk9g95qS2g1om9Q9tceyF9I+Arn8o9h/skN7ak0Udpv5U5sLD3Cj6729uX41xbYkvJbsAHxqw7qYa82HX7Sn/ca0hyzj1D24jWQLVnfLpiLYOBPrTX9SRt+sK0Wsr5en6GEH2pz7Ix8a749nyj6MdNA0qkGtDIUtHaiWlGmI9B8k/8A+Vh/Gb/3PQ5RsPeOJ/qsVPrF/wDbTfJFJfZUPc84/wA1j8alt9MPnwj/AGSr+RAPsNPC6yIuX7WUPCG8dvEVx4L0x5eyujZj+kPA0xGLS/8Al8a9Q5x7an5vrpeFHQX9us0jan5vrpURtGPA/GhdARGHF5R4k0/tV7R27SBSNnr0/AH22FN7ZfVR3XqgGdlr6R8B8a13YMWSCJexF9ov8ayrZ8XQA62PvIArX4Ey2HYAPIW+FceqfSKQJDrSpuBpMg1o5zpXCUIhXjTMx1p+LQVz8TQAztd8sD/1bedZpjxeQ27q12KAMbMAw7CLjursGHUfmr5CufLi+o+z2fT9etLBrbbZj21jaP1im9mABPEk+ytlfDKeKqfFQaYbZMJ4xR/cWsvoO+zrfq0XGnD/AGYTIc7n7Te81edzIb4tPsq58lt8asWP5P8ACyHMqmJhqMnD1qdK6dg7qrhnL5y7EFRoAACQeHbpThiafJGo12PLjqJOise5epPx2FXsjlPm6j/bWwisY5dHvi4B2QX+9K/yrqj2eJLozE0kmluaQbVqZiwKWRSRSqAN45IH/etO6Wf/AFg1b9o4fnIZE+srD2ae2qXyNt+9vhPN7kNX0VmnTs0XRjuzzZ7dotRzp+N07Qa0ZdzcKHz5De5Ns7Wue6pSDAxp6CKvgoB8673qo+EZLGzNMTsWeWxSGQgdeUj304dg4jm7cxJe1vRrTqFZ/wBU/Yr6a9zIcLseZM2aGQcBqjfKoXa6MJDmUr1AEEcPGt4pjF4GOUZZEVx2MAapavnlCeL5Mm2JBeWBftx/6gTWvLGB1VHYTdrDxOHSMBhwN2NvAE1J1jnyrI1Q4woFAijoq5zSkEYx2DyFMvglPDQ0/QoFSGoYMvXenaFCgYoihaioUAHQNFQoAArEOWhr7QH2YYx5lz8a2+sJ5VpL7Rl+yI18olPxpx7EyhSCmitOyU0a0MxxaUDSRSqANv5GHvs9x2Tv7Y4zV+BrO+RVvyKYdk59sSfKtEFZMsUDSq5cXjUiQu7BVFzqQOHjUBu5v3HjMQ8MaGyrnD8A1jbQHX16UUFlqFKrmxOOSMZnZVA1JJtpVX2zynYWEDITMTewQqRobXJBsNf/AJRTHuSLjlrPdrbzYmLH8xzgYCSJQAqxgh8hseJ/Otc34dVWvdXeH6bBzwQpdmXKSDwNuqs83rmJ2tzipIyI+HuyxSPqgXNlAHSsRw67WpoGy/4HeuKXEnDqkokUuDdVsObJBJIY2HAcOsUnH74YeJygzSFdGyAELbQgsSBe9ULdfbpwWLljxBy86CjSMrBldrsj2IzBWLXItfVezTm2RtOfByPA2aN2AR1+j/SCxW9gFuCynMdVve40ooVmqbN21FOjOjWCemGspTvbqAsDr3Go2XffDA2HOMO0KLeq5BqDm3NmgwUuR2lkfmmKqhU82mY5QpNy12uR9mw74PYGPknQ4MSKudjZThnkbUgljKp/F2I4sNPZRQWaG+9GGCK5lFmBKgBi2hsdANCD20xHvlhT+ewPejaeNqqe9myTgsDEjOHZsQzEgFR/AkAAE3/NFch3g53ARYZMPK0wYdIR5gRmZroVuSTe1rUUFmoQSK6hlIZWFwQbgjupZWojc3ZkkOFVZtHLM+XjkDWsp7+JPexqbIqShq1Cl2orUDE2oUdqKgAjXn7lIxGbaGJ7pLfdVV+FegDXm3fPE58diTx/HS+x2Hwq4kMgJaaalyGk1ZDFA0oGko2lKNAGy8ib/kk47Jl/9Q+VX3aO0VgiaR/RUEn1C9Z3yIn8TiR/3Ij5o3yrSJYVYWYXHGsfJXgw7ene+XGudSsV+ivuLW4+HVSty96BgZzIyGQMhQgEA8b31/bUV28psapiwqgCydg/nGtft091cu5W6Yx7upkKZArGwvcE2NtdDoK1fRCLFt+FMbgpMbllU9IRqz3Fla5bIOjrmOvHQVngNbLvrgFg2Y0UeipGyjzS9/HWsXJoiBsW4e8EOH2ajTMsYzSDXTNZjwvxPdUjHyq4ItbnGHfle3uqnbncnaYrCc9MznNn5pVa2UA6kCx1JF+zuqmbY2b9HxEkV75GsDwuCAynyIqaQ7Z6Cw0WHnK4hFikJHRlCoz2HUHtcV3vMF1Ygd5NqzDka2g35RET0FCyKD1Ekhrd3X51D8pW9jTTNAptGhs1rjM3Ye0C49fgKVc0Vu4NEx/KNgYiQZgxHEIM58NKVs3lEwMzZVmCMeHOAx39Z0JrONy+Tk4yLnpHKRkkIFsCbGxJJBsLg9XlUTvluk2BkUFsyPcAkaggAlW6joQQeuq2onczXtp7tNjJQcUynDxsWhhjv0+jbPNJx6z0F0t1mpbnYMLGFvHBGOA6Maj1DSs35Nt8mXDYiKQluYj56Ik6hNcy37iBb+tVB2vtuXFSGSVsxN7C5yqOoKP2vSodm6vv5gAbfSovUwI86dwO9UE+I5iJxIebMuZCGUAMq2JHAnNe3YDWdYTdDZk0arFjV50gcZFBLW4ZGA6+rTxqW5Pt2pcDisQZluoiUJIPRYl9VtxB4H1ddFINzNEeQKLkgDvqJm3uwaEhsTECPtisc3v31lxkjDMVhBOVQSMwvoz9vhwF6su7XJoJsKssjOrSLmUKQLKdV0INyRrqRxo2jcmaTgtrQz/wUqSW45GDewV0k154x0cuCxTKGKvE3RdbgkcVYdxBGnjWzbk7y/TcKJGtziMY5bCwLAA5gOwgg+dKqBMsC8R4j315a2vMWnlb60kh83Jr1CXtr2a+WteU5nuSe2589acewY0aIijNJNWSGhpym7UsG9AM1nkPfoYofahPmsvyrUAaynkPf/qx/YH2yj41qoNYvsvwY9ypj8rXvVvZI1P8kmPWPEyB2C547C+lyG7asW/u5MmKYSRWzC4seBuQSDbhrc+uq5sXkpxLuOfKxoDrrmY/1eytO0QuC88oDh8BIVIYZHsQQRplPH1Vh5OtarvGmIGH+hYfCHmwuUPmW1jo1wev2a1S33CxwF+YJ8GT50LgRqvJmLbNg1vfOfDpno1lO/JIx83935c0laFyf4zEYeJMPPhmRFLtzpdLC5zAZQbmqHvLhnxeNlOHRpQMi3QXW6oqnpcOIPXSiNsm+SNzzuK1/iBp1+kfhVN26pGJmvx52S/3zVx3W3P2jh5BLEqRkrlcSNmDA8QQg0HXxot5OTzFszznmmdyCUjuBYADoljx06/Gn5Ec+7O/2NigEMMCTLEOPNuxVSbDNlPiL1z7y7Qx+PCZ8KyhTcZI5NSQFF83d7zUHHhcVhpLok0bjS6o2vrAsRVw2Fsza2LYCSWaGE6O7BUbL15BlDX79ONMDq3T3POFw8+IxhCK8ZQre9ozq+YjgTb1WAqo7U3OniN0UzxNqkkQL3U8LqNQbd1a7vxgmOz5IowzHJkUcWay2Gvacp176z7YuI2pgBkWHnI+ORlEyj+qVN18OFCYPgo8sJU5XUqRxDKQR6jwrRt0N4Zpdm4qE5nMKMYySS2VopLIT12YaeIqD2zs3HY/ECRsKUOVUAsUUAEni5v+ca0fcbdE4TDOsgHOSkFzbQW9Ea8QD16X1obBcmGg6ft2VfN3eUrFrFHh4sMsxjQKCM+bKtgCQB1AiuTe/k/lgdnhUvGSTlUEsnXYKPSXsI1qB2PtDFYSXNCrq5GUqYywYXvZkI11o7A79pbDx+LmeVsLIGYjTLkUACwAzkaWHGtG5Md3pcLh5BMMrSSBgtwbBVCi5GlzTO6uN2hi5EkxAXDwpc5ETI0hsQMwa5Veu2hNh1VdWNS2VE59oTZIpG+rHI3kjGvKxOg8BXpneyXLgcUeyCb2xkV5nkFKI2EaSWo2NAVoSw6CmjFJPGgb6NR5En/GYodscJ8pH+dauDWQ8ib/AJRiB2wqfKUfOteBrFrkuPQtaWKbFGKQMdDUak02tLFMRy7U2UmJTJJcp1qCQGFwbGxGmlu8V0YXBpEoWNVRRoAoAA8LUujoEMbS2rFh0Mk0ixoNMzHrPUBxJ7gL1F7O39wM8gjjxClzooZZI8x7FLqAT3VUeWXBykQSAEwoHDWBIR2Iszdl10B7iOuqntjFR40YOLBQHnkhMcqqoF3GUA3XqFmbOeGfWqoLLfvtvJNLjPoGFIjbMkbOoALO9iylhqqqpBNtTrUJj9nNFtGPB7PxGIElgk0hmfVyCzsVGgCpqR26DWm8Pjiu2DleJpBOBnkktESIishZgdT6Vu+wpvdba4XbRfNEc8uIUs8gRQHdrsragtlGg670xFqEOMwe0sPDFPicXFIFMwmu6qucq7ZuCWAzA37jetDZQeIB8QDQv30gtrYVJSQ4oA4ADwAHuojIKJRQoGE6gixAI7DrTYwyD80e0+804aImgQWW3DTw0oiaO9IJpAQG/smXZuLP/ZYeZC/GvOLnWvQPKhNl2XiO/ml85k+VefTVREwjRUZNJJrQkWKDCgDR0AaByKyflkw7YD7JY62QVinI435e3fBJ7GjNbPJqCL2JFrjiPCsn2aR6K/vfvtHglyrZ5j6K9ne3dQh3im+hQMBHNipYhLkzLGLcScvUACPLvrOeUHYS4adMru5cFmLm5JuNfDXh3Vc9w92I4ML9KzF3nhXiBZFJuVXrOoGvdT4M7ZD7t7/YvEY+CN3Co7hWRUUAixuLm54itVSYHQEE9gIJrz9sHAHEY5Ikfmy8jWcXuvpNpbr0I9dOyJJhMeFjkYukkdm1BbMVNm9Rsae2xpnoDNbjp46UaSA6ggjuIPurGdubwriNqNHipHjwqO0ZClgAFuLkLr6Qt4WrkLmDaCHZhlZcyW0fKxLWZTmHSUjiT20qoLNy6vH16d466pu9W3MRs5DJHFhTCzBcgQo2txcshAbW2lvOrk3HTtqhcr8n5IoA4ul/8R94HnQgZEbC3ybGTpDFs/BBzqWZbqqqLsbBeoDQdpq0bzY+XBkzxYPCsiD0vQktfUgqugt1caoXJE4/CFusxS5e8jLceV/KtE5Q8QFwE1+tWHmMnvYU/IvBw7k73YrHuzGKFIUIVyGfPcqSMl9D3+NS29298eAjDFc7tcIgNrkC9yeocPOofkgi/ICQNWmlv32CgfGuLlF2N9MnSGN7TqrOqMCA69FXAIB6QKg+BpeR3wcWz+UPaeKzNh8LGyr6VlZgOvVmYa2ro2Vyh4yTG4fDywJDncB+i12WzXK5uHC9weqqNjNj47Z9n6cWo6cUhtfqvY+rUdVWTk+3pfEY2KPE/jmHONDIQA6NkObMRbMCt/XVUJNmuVBb47zLg8Oz3Gc6Rqetjw0/bQVK47GLFG0jmyqCST3C9YzjRPtaWeZSBHAhZQ31bkgAdRIUkngLAVKVlN0aluhvB9MwkcxtntklA0tIts1h1A3BHcwqXJrHeSfb/NYowMbJOLC5AAkX0DY8SQSvbqta+xqZKmC5KXyvyW2Y4+tLAPJi3+2sKNbTyzy/kMY7Z19kcnzrFmq49CkFakmlNSCasBSml3ptaXQBdOSNv3xHfFKPYD8K2sGsP5K3ttKPvSYf5bH4Vt6Gspdlx6K1vhuUMcyNzgjK3HC9wbd/dT2ytzPo0DRxTNncWMjjNZeIVE4AXN64+UHANI2DyxPIUmLuUgafKgyekoHSFwTlvrauXbM2LV0TCrPCsaQNEmRnWTNrIkllIjKEm4Lfm+unyTRzvybPhWWeCaR5kYMgVY7ljprm0A1NyertrqXk0M8rT4qXI7ENkhtZbAADOw1ItxsK7dy8BLHiMYZROLykLzlyjrmNmzHVmAFhraxrm3qh2jJOy4cThMkZgeJ1SISCQGQ4i5Gbo30N+rSi2KhO8HJauIfPHMVcgBy4zZiABma1ukbC59lWLdXd2TCqRLiZJyQFUN6KKOpQbm/r4VWln2kuJsVxbR/SwCyhMhhC/mA6hc2ubQEaXvpUhsHD4t8XiDNNiRHDMhiDJzcMsZR1ewyAEZ7EW7j10NsEi6Fh3eYqN3g2JHi4Wic2zaXuAQbgi3fcA1Wd+Nk/SMXgAYDKod+ePNO6hGKACRlHDRja/fVU3o2E5xeP5nDF0WOMRNzcgI5tYVYwMFs73VgdbkZrGkhsXLyWYyGXNBIhZTdGD826keYH/wBqWm3L2ljMq4vFJkFj0SrE2/qgAnxvTWxcLB+FJpZIJJI7QiJnwspJkCxh3YgBVIIYsW43Pbry7oYOGPC4gy4V+eKzlCcLNcI0YCKWIy9JiuUAX0N+q1WTRc8XuSTg/osMpjWwAK3FrEG+h6RPX41Fb0cnmInMLLNlMEYUSPmDswA6WYHT0eNVndrAYyLDySYRJUb6MyzXVxmn59iDEjDpOsNjcC2vaa6dl4eSP6ROiYnmGwjB0mWVjJimjAKorAs3T1zWtY2oChzae5m1ZlEUuJEqaEB5DqBrf0btbQ8TXdsfkznw0bPFOq4luiJAuZYlJGbKG4lhpm6vXelbubMkw20YExEyykYWWLDgKeiiyJzdyeDsok07FtXVvu5bHYGESyRiUyLII55IbroEJKnQ3zWNteFKwoPevd/aGMQRZo0jULmPSDSEAXLACy6i9hUbguS8RwkzRO82ovHOyKwPC/R6OmnAiojeTacqYvHrHNiD9H5sxlcS9oiDGryNHm6YN2BABsW4V17T20Ob2nlxTNkOGMLLiJAMzFc5jAbgSW6PAX7tGFETNyY42Ng0aqxzAoFfpCxuNSq3IsPKtd2fLK0SmdFSW3TVSWW/cSBx426qz3ae2Yk2aqQ4mSSZzC8ic/NMXYKpeBZgLpmHSyjsI41ftnYNYoY41zAIiqM7Zn4XIdus3OppPoqKKDy2TfiMMvbJI33UUf7qyIitQ5bZdcKvdO3mYx8DWXmnHoJdhGhQNERVCCpxkI4gjx0412bPjORnRS7hkRcouVBBYuONj0QobgMx7jVvOz4gscjKHyDE4oI8hcCO0ccIkdvSj55WbXir34XFArIrk3lC7SgLHKPxgJOgF42HSPUNRr3itqw+14W9CaJrEglZYyLjiLg8aw9tgYiQHIt0OdpGLKpcobs0oPo8TZD6PSvY3p39xxjhklcrIVSyqpItLmGYX0L5EKEgaZ5Y14mxlpMpSN0/CMY/jIx/eIPjSvwnEB/Cx/pE+defYdpYcKA0GtlGiIwBCoC3Sa59GQZTp+MzE3UCmcRicOzg80yqFIKqFXXq1Da2N9Tqb3IOXKVtHuPRDbSi/nYv0kf61Em0Iv52L9JH+tXnibEYfIyrEwYm6sSdBlta2cj0tdQdCdRoBG5u4UbQ3Hp1cdGf4yM/3ifOlDFJ9dPvr868xBu72Cj07qNgbj1AMSv11+8vzpxcR9oeY+deWswow1GwVnqbnT20ose+vK5ehzh7TRtCz1QWpOc9/try1zx7TR88e0+dG0LPUmvYaLMeoEeF68uDEkdZ8zR/SW+s33jRsCz0+I+PROt79Edfb0aafCgD0LXN/QHHjf0a8yjGP9d/vN86UuPk/nH++3zo2fIWj0wIiOGfuGth4WFKETG3RPlXmf8AC0w/jpf0snzo027iB/Hz/ppf1qNg9yL1y3G2KgTrWEk+LSv8FFZuadxGJeQ5nZnbtZix8zrTVWuES3YDSaM0RoAcikym49Y6iOwjrHdT+I2rIyspY2YqX6i2UWQG35q9SiwF+FChQNj34en/AJ1x16ELY5s9wBwJezEj0jxvSsRt+d9GlYgqVtoAFLmQhQAMt3JJIsT1k0KFBDOC1GaFCmUC9DLQoUAwE0L0KFCAKjoUKGIImiBoUKdAKoiaFCkMSRRqtFQoBBkUoChQoASTQoUKQgqJqFCmMKiIo6FAj//Z"/>
          <p:cNvSpPr>
            <a:spLocks noChangeAspect="1" noChangeArrowheads="1"/>
          </p:cNvSpPr>
          <p:nvPr/>
        </p:nvSpPr>
        <p:spPr bwMode="auto">
          <a:xfrm>
            <a:off x="63500" y="-1141413"/>
            <a:ext cx="1943100" cy="235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8" name="Picture 24" descr="http://vtwinmotorcycles.info/wp-content/uploads/2010/05/harley-davidson-duoglide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698750"/>
            <a:ext cx="38544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6" descr="http://media.treehugger.com/assets/images/2011/10/scooter-electric-rndp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124200"/>
            <a:ext cx="22733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19"/>
          <p:cNvSpPr txBox="1">
            <a:spLocks noChangeArrowheads="1"/>
          </p:cNvSpPr>
          <p:nvPr/>
        </p:nvSpPr>
        <p:spPr bwMode="auto">
          <a:xfrm>
            <a:off x="4867275" y="401002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81000" y="4991100"/>
            <a:ext cx="356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tangible characteristics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514850" y="4992688"/>
            <a:ext cx="378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intangible characteristics</a:t>
            </a: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200025" y="571500"/>
            <a:ext cx="89439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</a:rPr>
              <a:t>Bases of differentiation (BODs) are resources &amp; capabilities that enable firms to enhance customer </a:t>
            </a:r>
            <a:r>
              <a:rPr lang="en-US" altLang="en-US" sz="2600" u="sng" dirty="0">
                <a:solidFill>
                  <a:srgbClr val="0000FF"/>
                </a:solidFill>
              </a:rPr>
              <a:t>perceptions</a:t>
            </a:r>
            <a:r>
              <a:rPr lang="en-US" altLang="en-US" sz="2600" dirty="0">
                <a:solidFill>
                  <a:srgbClr val="0000FF"/>
                </a:solidFill>
              </a:rPr>
              <a:t> of product/service </a:t>
            </a:r>
            <a:r>
              <a:rPr lang="en-US" altLang="en-US" sz="2600" dirty="0" smtClean="0">
                <a:solidFill>
                  <a:srgbClr val="0000FF"/>
                </a:solidFill>
              </a:rPr>
              <a:t>value…they can be real or perceived</a:t>
            </a:r>
            <a:endParaRPr lang="en-US" altLang="en-US" sz="2600" b="1" dirty="0">
              <a:solidFill>
                <a:srgbClr val="0000FF"/>
              </a:solidFill>
            </a:endParaRPr>
          </a:p>
        </p:txBody>
      </p:sp>
      <p:pic>
        <p:nvPicPr>
          <p:cNvPr id="15365" name="Picture 2" descr="http://www.selectism.com/news/wp-content/uploads/2010/11/rolex-hillary-tenzing-explorer-watch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2587625"/>
            <a:ext cx="26574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ttp://t3.gstatic.com/images?q=tbn:ANd9GcS_LwfIYkH1v4d9zShcG7rj0u-YR5lJ12BcbLvy5pGaMK1W4WnID8Tindc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303463"/>
            <a:ext cx="1990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/>
          <p:cNvSpPr txBox="1">
            <a:spLocks noChangeArrowheads="1"/>
          </p:cNvSpPr>
          <p:nvPr/>
        </p:nvSpPr>
        <p:spPr bwMode="auto">
          <a:xfrm>
            <a:off x="419100" y="7334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31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317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31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31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BODs are only limited by entrepreneurial creativity </a:t>
            </a:r>
          </a:p>
        </p:txBody>
      </p:sp>
      <p:pic>
        <p:nvPicPr>
          <p:cNvPr id="9219" name="Picture 14" descr="http://t1.gstatic.com/images?q=tbn:ANd9GcTe6et672pG-T2nbbi66fLIDUSPOv0Yob-3AZYqD4DB-d60i-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424113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16" descr="data:image/jpeg;base64,/9j/4AAQSkZJRgABAQAAAQABAAD/2wCEAAkGBhQSERUUExQVFBUVGBUUFBgWFRQUFxcXFxUXFRcYFBUXHCYfFxwkGRYUHy8gJCcpLCwsFR4xNTAqNSYrLCkBCQoKDgwOGg8PFywcHBwsKSkpKSksKSwpKSwpKSwpKSkpKSwpKSwsKikpKSkpKSopKSkpKSkpKSksKSkpKSwrLP/AABEIAPcAzAMBIgACEQEDEQH/xAAcAAAABwEBAAAAAAAAAAAAAAAAAQIDBQYHBAj/xABNEAACAQIDAwgGBAcPBQEBAAABAgMAEQQSIQUGMQcTIkFRYXGRMoGhscHRFFJikhUjJEKT0vAWJTNDRFNUcnODoqOywuE0Y4Kz8TUX/8QAGgEAAwEBAQEAAAAAAAAAAAAAAAECAwQFBv/EACsRAAICAQQBAwMDBQAAAAAAAAABAhEDBBIhMUEFUWETIpEVMnEUQoGh0f/aAAwDAQACEQMRAD8AyFaUaIrRotyB2kAevSmUGRQy1dm5H9oj+Lj9U0fxNMnko2lf/p7+E0H69O0G1lOy0WWrg/JZtIfyRz4NEfc9I/8A5jtL+iSecf61A0ipWoVazyZbS/ocv+D9akPybbRH8jm8lPuNFiorIpQNT7bg48fyPEfo2PupH7iccP5JiP0MnyoCiEoWqa/cZjf6JiP0Mn6tNvuvilNjhpwf7GX9Wix0yJtQtUp+5zE/0eb9G/ypt9iTjjDKP7t/lRYtrOAigBXYdlyj+Kk+4/yptsI31W8j8qdhTOe1FTzQHsPkaRzJoCmIJorUvLQt+2lAUxIoEUq/h5ii9ftFIKYk0ki9KJ/a4oHhQFCCKSVvSitKpjErTsXpKexlPtFN2ogSKQHrhk1v3miy0uNrqD2gHzF6KszQIGjtRUdAUFloZaFHQFB0amk0YoGLBpQfvpqipCofMnfRA01QoHQ9zlDNTDnSuLA7TSQsoLXTjmVl9akjUd4qHOMXTYUSht20kxA9QPqFReD2rnkZCALXykHNexsb24HhXDtTbTBwi9AXIvoSTrwFtP8Aiueetxwhvsai7osBw6fVX7q/Kkthl+qn3V+VVPG7VkZVtIyuoIbIL3IJsWFusW86ncJtmOTLlbVgWFwQTbQ+vupYtbjyN06oHBo6H2fETrFH+jjPwo/wVD/Mxfoo/lXDBtgmRlYBVC5wde3Lr/xXRs3a8c4Yxk9BirAggg+B7tb1ti1EMquLFKNDz7LhvpFEPCOP9WuaXYOGY3bDwMbjjDF+rXeKTK1lY9gJ8gTWwqPKO0GBmkI0Gd7dwzG3spilMfhSSa1MmEBRScDQQ6Ucg0PhQM9Z4KS8UZ7UQ+aA05XLsZ74aE9sMJ/y1rqrM1QLUK4jtD8ZlsuW3pBrkHqutuHrrl/CwMoyvdb2IsAD1Eg9oOtcktZiXm+aHtZL2oi4AuSAO2ofbWMIuqt6NiQOOvC57PnXHM4UFCAQ5zKDwFhY299c2b1GOObildFKDZZQb0Cag8BtPm48pSwQ5dDclbXzAW6r0JtqZ3XJJbjcd1ibkeqrlr4KKa5b8BtJTDbQSQsFNypsQQy+8a0jB7QzsylcttRre4vY+WnnVbimZpGja5BBytezC3Fb8eu9O4BWjJsbMpHgw7x3i40rh/VJblar3/grYSWN2s2cIvRGoubEkgdQ6hxrlxO0XYI2dkZRdlSxBIOtxa+o6u+uaUqsinULc6nta/E9WppMsBEgfqchWB6uoEeVcU9Zl3P7ilFUTUG24plIRipIuLjKTY20vx1qAkJDsjMbMLrqb94B4088acOGUhhoQR25bcb0jCqrPIdSotbNe4uDe19Rr76zz6l52m/A0qOPZEmpyMQyHQ8L9gYez110YxgsgY3y5sxPGxa979mpppMNfMQxsboBwJJ8Ozto8IjCN4nuWUMCTrcEGxv16WrKU3ta8WHyHiISHDg8SqsO65sQfXS5HW4FyuWxHEWAOuS3l66JLZEXUlQjHrtYA9L9uqixpGcH7PVx0PYKzTYxOFILyellIW4a/G5vxqR2NtFYVOrOGe3hewsAeNuuoqR7DMut9B56e80IEbOpubLcns4cPWa6MWWeJ7oPkVXwW3BbWEsjxhWGQA5jaxvew7jpT21DbDzHsilPlG1RuwkcEgBchuztrcudABrawHsFPb3T5MBimva0Etj3lCB76+n0mR5MalLswkq4PL5+ApBpxhSCa7jBiDSm4Hwo7Ugi2nbQB6r3ZN8Fhv7CD/1LXPLtOSOQLIilGNgVvfhpx0PZQ3SkzbPwpva+Hh17PxYqPl3gjZhEzK+tgR9YHS/j21waqcoRuKf4tG8V7h42UCTOo9E69pXr+fqo3hUMG0yvoR1XtcGidgzsrWI6Nj2Ejt/bjRWUqyrf8Xr2666V8q7v5NxUo5xLIQ2XTjfQHQE9o4eqkS5ZYy3AgEjtVhxF/EUWzbDMeGYqRfTUrr+3fS00ugA6TSsbnS2b/kUTbbBByvbLcaEW79V8rU1mJkQkABQ1uvq6/I07iXFkHWTZfI3prnLg3Fipt29XV6qEMRIAZc5sMosutszUnHIcwGYi6EPY2sSeiQe25NceMx0UYAlcDgTxJ4gngNKV+F4ZwRFIGbMGIsQSAeq/ZWrwZFHftde9E7l1Z1wAthSGN2KtcnrIvr7KeNrKtySmUnierr9tIn6CC3bax4WN+qiw8oJe9gSV7epReuSvJYeLID3vYWHvNMzvYXWxzW95t7D7Kfy9ORuxQPXZqbw2z3bLqoUW0sb+fbWuKDySUI9kt1yxMCnOCCbKDcdXDQeNzTOMulzcXOrHtJ6gOy3wqYlULYCobeHaMMZCSA5itwQL2r08/p0scN938E4XLLLbGNsLDzAlgdCwW1r9QI6qeC/jXbsQAebH3Co3D7VjU36R06l7fXUPj98GuViQLcm7HpHs8K4VpcjfCo7cekyz4qiYxB5uMMWHVZbak+N++qdvDj2Zh0jrc2BNuwVKySM2rMWPfVfx3Tmt3hfnXsYNOsUeeWd2DTrH3yzTOTOIiKS5P5g1N9cpJ94qU5RZLbKxZ/7dvNlHxpG4UNsLf6zt7LKPcab5UntsjE94jHnNGK9aC4SPD1DvIzzi1JNKc021dByCxQdb0AaOkFnpfczpbMwo43w8Y/wWqgYAWLKeo/Eir3yfH97MH/Yp7zVJxSZMXKv23HtJFdOlfEkKfRI4XbIQ5ZL62IbjwsLHyqwYMqzPlIIZVOmvWw+VUjaa+ifEUvYmJZCxQ5Tpe3X4jga87WejRzXPE9rfjwXDM48MuoXLFwJ6NtASeHYKYw8pBXifzR/5W+VQ0+9csdrhWGvUR7jTUG8TkZlVB6ievxrxv0bVLtL8m314FpKXdRb0QSfWLDWojam0I0DXOZiWyqGOlzoTY6dVVXbW8M7MV5wgdi9H3a0xhR0Fv1i59dehpfQXFqWaX+F/0znn8I49uTlhdiSWOt6nOTvAZpL9iMfvMBVa2w92A7B76v8Ayc4awlPYI095r6DUwi8Dg+mqOeL5sn8Vs7NfhfqNzp8qLCbNZTc24W413zcadr5tel4Pn8nR9aRHDDgXHaTeusLbSmQLn10+5rsxafHi/ZGjNyb7OWTVqom/El8UR2Io95+NXuEXas53rlzYqQ+A8gBUap/ZR7noUbzt+yH4x0R4D3VX1XNJ4t8asN+j6vhUDgEvIvrPsrk9j6Bf3Ml5Da59dQGAGaYHxapfaUmWNvUPOo/Yyaseyw+NaHJ1Fs2PdOLLhIu8FvvMTURyuSW2TN3tCP8ANU/7asuzIssMa9iKP8Iqn8tUltmW+tNEPGwdvhXdE+VyO22YG5pBpbGhatjAIUqkgUdAHo3k2a+y8J/Z28pHHwqsb1pkxzntKN5qP+asfJc19lYW3Usg8ppKiOUPD2xCN9ZP9JPzFaaV1NoJ9ERtIXTwIpjZp6R8PjXTMc0RP2b1x7PPT9Rr0V0Yjm1j6PrpWEH4sev30W1PzfX8KPCfwY9fvNC6AiNpau3l7KkAtgB2AVHzreQ97fGpDEvZSe41QEDL05vFvd/8rUdwY7QSHtk/0qB86zDZ6Xe/YCfhWs7mR2wqd+ZvNj8AK59S/soceyVmOtONwpuXjS5OFeaWc0Q1pc50ooRrRYk8KAEYfrNZftp7zOe03rTnbLGx7AT7Ky7aX8IfV7q4tU+kfTegR+6cv4R34k2jP9X4VFbKTpk9g95qS2g1om9Q9tceyF9I+Arn8o9h/skN7ak0Udpv5U5sLD3Cj6729uX41xbYkvJbsAHxqw7qYa82HX7Sn/ca0hyzj1D24jWQLVnfLpiLYOBPrTX9SRt+sK0Wsr5en6GEH2pz7Ix8a749nyj6MdNA0qkGtDIUtHaiWlGmI9B8k/8A+Vh/Gb/3PQ5RsPeOJ/qsVPrF/wDbTfJFJfZUPc84/wA1j8alt9MPnwj/AGSr+RAPsNPC6yIuX7WUPCG8dvEVx4L0x5eyujZj+kPA0xGLS/8Al8a9Q5x7an5vrpeFHQX9us0jan5vrpURtGPA/GhdARGHF5R4k0/tV7R27SBSNnr0/AH22FN7ZfVR3XqgGdlr6R8B8a13YMWSCJexF9ov8ayrZ8XQA62PvIArX4Ey2HYAPIW+FceqfSKQJDrSpuBpMg1o5zpXCUIhXjTMx1p+LQVz8TQAztd8sD/1bedZpjxeQ27q12KAMbMAw7CLjursGHUfmr5CufLi+o+z2fT9etLBrbbZj21jaP1im9mABPEk+ytlfDKeKqfFQaYbZMJ4xR/cWsvoO+zrfq0XGnD/AGYTIc7n7Te81edzIb4tPsq58lt8asWP5P8ACyHMqmJhqMnD1qdK6dg7qrhnL5y7EFRoAACQeHbpThiafJGo12PLjqJOise5epPx2FXsjlPm6j/bWwisY5dHvi4B2QX+9K/yrqj2eJLozE0kmluaQbVqZiwKWRSRSqAN45IH/etO6Wf/AFg1b9o4fnIZE+srD2ae2qXyNt+9vhPN7kNX0VmnTs0XRjuzzZ7dotRzp+N07Qa0ZdzcKHz5De5Ns7Wue6pSDAxp6CKvgoB8673qo+EZLGzNMTsWeWxSGQgdeUj304dg4jm7cxJe1vRrTqFZ/wBU/Yr6a9zIcLseZM2aGQcBqjfKoXa6MJDmUr1AEEcPGt4pjF4GOUZZEVx2MAapavnlCeL5Mm2JBeWBftx/6gTWvLGB1VHYTdrDxOHSMBhwN2NvAE1J1jnyrI1Q4woFAijoq5zSkEYx2DyFMvglPDQ0/QoFSGoYMvXenaFCgYoihaioUAHQNFQoAArEOWhr7QH2YYx5lz8a2+sJ5VpL7Rl+yI18olPxpx7EyhSCmitOyU0a0MxxaUDSRSqANv5GHvs9x2Tv7Y4zV+BrO+RVvyKYdk59sSfKtEFZMsUDSq5cXjUiQu7BVFzqQOHjUBu5v3HjMQ8MaGyrnD8A1jbQHX16UUFlqFKrmxOOSMZnZVA1JJtpVX2zynYWEDITMTewQqRobXJBsNf/AJRTHuSLjlrPdrbzYmLH8xzgYCSJQAqxgh8hseJ/Otc34dVWvdXeH6bBzwQpdmXKSDwNuqs83rmJ2tzipIyI+HuyxSPqgXNlAHSsRw67WpoGy/4HeuKXEnDqkokUuDdVsObJBJIY2HAcOsUnH74YeJygzSFdGyAELbQgsSBe9ULdfbpwWLljxBy86CjSMrBldrsj2IzBWLXItfVezTm2RtOfByPA2aN2AR1+j/SCxW9gFuCynMdVve40ooVmqbN21FOjOjWCemGspTvbqAsDr3Go2XffDA2HOMO0KLeq5BqDm3NmgwUuR2lkfmmKqhU82mY5QpNy12uR9mw74PYGPknQ4MSKudjZThnkbUgljKp/F2I4sNPZRQWaG+9GGCK5lFmBKgBi2hsdANCD20xHvlhT+ewPejaeNqqe9myTgsDEjOHZsQzEgFR/AkAAE3/NFch3g53ARYZMPK0wYdIR5gRmZroVuSTe1rUUFmoQSK6hlIZWFwQbgjupZWojc3ZkkOFVZtHLM+XjkDWsp7+JPexqbIqShq1Cl2orUDE2oUdqKgAjXn7lIxGbaGJ7pLfdVV+FegDXm3fPE58diTx/HS+x2Hwq4kMgJaaalyGk1ZDFA0oGko2lKNAGy8ib/kk47Jl/9Q+VX3aO0VgiaR/RUEn1C9Z3yIn8TiR/3Ij5o3yrSJYVYWYXHGsfJXgw7ene+XGudSsV+ivuLW4+HVSty96BgZzIyGQMhQgEA8b31/bUV28psapiwqgCydg/nGtft091cu5W6Yx7upkKZArGwvcE2NtdDoK1fRCLFt+FMbgpMbllU9IRqz3Fla5bIOjrmOvHQVngNbLvrgFg2Y0UeipGyjzS9/HWsXJoiBsW4e8EOH2ajTMsYzSDXTNZjwvxPdUjHyq4ItbnGHfle3uqnbncnaYrCc9MznNn5pVa2UA6kCx1JF+zuqmbY2b9HxEkV75GsDwuCAynyIqaQ7Z6Cw0WHnK4hFikJHRlCoz2HUHtcV3vMF1Ygd5NqzDka2g35RET0FCyKD1Ekhrd3X51D8pW9jTTNAptGhs1rjM3Ye0C49fgKVc0Vu4NEx/KNgYiQZgxHEIM58NKVs3lEwMzZVmCMeHOAx39Z0JrONy+Tk4yLnpHKRkkIFsCbGxJJBsLg9XlUTvluk2BkUFsyPcAkaggAlW6joQQeuq2onczXtp7tNjJQcUynDxsWhhjv0+jbPNJx6z0F0t1mpbnYMLGFvHBGOA6Maj1DSs35Nt8mXDYiKQluYj56Ik6hNcy37iBb+tVB2vtuXFSGSVsxN7C5yqOoKP2vSodm6vv5gAbfSovUwI86dwO9UE+I5iJxIebMuZCGUAMq2JHAnNe3YDWdYTdDZk0arFjV50gcZFBLW4ZGA6+rTxqW5Pt2pcDisQZluoiUJIPRYl9VtxB4H1ddFINzNEeQKLkgDvqJm3uwaEhsTECPtisc3v31lxkjDMVhBOVQSMwvoz9vhwF6su7XJoJsKssjOrSLmUKQLKdV0INyRrqRxo2jcmaTgtrQz/wUqSW45GDewV0k154x0cuCxTKGKvE3RdbgkcVYdxBGnjWzbk7y/TcKJGtziMY5bCwLAA5gOwgg+dKqBMsC8R4j315a2vMWnlb60kh83Jr1CXtr2a+WteU5nuSe2589acewY0aIijNJNWSGhpym7UsG9AM1nkPfoYofahPmsvyrUAaynkPf/qx/YH2yj41qoNYvsvwY9ypj8rXvVvZI1P8kmPWPEyB2C547C+lyG7asW/u5MmKYSRWzC4seBuQSDbhrc+uq5sXkpxLuOfKxoDrrmY/1eytO0QuC88oDh8BIVIYZHsQQRplPH1Vh5OtarvGmIGH+hYfCHmwuUPmW1jo1wev2a1S33CxwF+YJ8GT50LgRqvJmLbNg1vfOfDpno1lO/JIx83935c0laFyf4zEYeJMPPhmRFLtzpdLC5zAZQbmqHvLhnxeNlOHRpQMi3QXW6oqnpcOIPXSiNsm+SNzzuK1/iBp1+kfhVN26pGJmvx52S/3zVx3W3P2jh5BLEqRkrlcSNmDA8QQg0HXxot5OTzFszznmmdyCUjuBYADoljx06/Gn5Ec+7O/2NigEMMCTLEOPNuxVSbDNlPiL1z7y7Qx+PCZ8KyhTcZI5NSQFF83d7zUHHhcVhpLok0bjS6o2vrAsRVw2Fsza2LYCSWaGE6O7BUbL15BlDX79ONMDq3T3POFw8+IxhCK8ZQre9ozq+YjgTb1WAqo7U3OniN0UzxNqkkQL3U8LqNQbd1a7vxgmOz5IowzHJkUcWay2Gvacp176z7YuI2pgBkWHnI+ORlEyj+qVN18OFCYPgo8sJU5XUqRxDKQR6jwrRt0N4Zpdm4qE5nMKMYySS2VopLIT12YaeIqD2zs3HY/ECRsKUOVUAsUUAEni5v+ca0fcbdE4TDOsgHOSkFzbQW9Ea8QD16X1obBcmGg6ft2VfN3eUrFrFHh4sMsxjQKCM+bKtgCQB1AiuTe/k/lgdnhUvGSTlUEsnXYKPSXsI1qB2PtDFYSXNCrq5GUqYywYXvZkI11o7A79pbDx+LmeVsLIGYjTLkUACwAzkaWHGtG5Md3pcLh5BMMrSSBgtwbBVCi5GlzTO6uN2hi5EkxAXDwpc5ETI0hsQMwa5Veu2hNh1VdWNS2VE59oTZIpG+rHI3kjGvKxOg8BXpneyXLgcUeyCb2xkV5nkFKI2EaSWo2NAVoSw6CmjFJPGgb6NR5En/GYodscJ8pH+dauDWQ8ib/AJRiB2wqfKUfOteBrFrkuPQtaWKbFGKQMdDUak02tLFMRy7U2UmJTJJcp1qCQGFwbGxGmlu8V0YXBpEoWNVRRoAoAA8LUujoEMbS2rFh0Mk0ixoNMzHrPUBxJ7gL1F7O39wM8gjjxClzooZZI8x7FLqAT3VUeWXBykQSAEwoHDWBIR2Iszdl10B7iOuqntjFR40YOLBQHnkhMcqqoF3GUA3XqFmbOeGfWqoLLfvtvJNLjPoGFIjbMkbOoALO9iylhqqqpBNtTrUJj9nNFtGPB7PxGIElgk0hmfVyCzsVGgCpqR26DWm8Pjiu2DleJpBOBnkktESIishZgdT6Vu+wpvdba4XbRfNEc8uIUs8gRQHdrsragtlGg670xFqEOMwe0sPDFPicXFIFMwmu6qucq7ZuCWAzA37jetDZQeIB8QDQv30gtrYVJSQ4oA4ADwAHuojIKJRQoGE6gixAI7DrTYwyD80e0+804aImgQWW3DTw0oiaO9IJpAQG/smXZuLP/ZYeZC/GvOLnWvQPKhNl2XiO/ml85k+VefTVREwjRUZNJJrQkWKDCgDR0AaByKyflkw7YD7JY62QVinI435e3fBJ7GjNbPJqCL2JFrjiPCsn2aR6K/vfvtHglyrZ5j6K9ne3dQh3im+hQMBHNipYhLkzLGLcScvUACPLvrOeUHYS4adMru5cFmLm5JuNfDXh3Vc9w92I4ML9KzF3nhXiBZFJuVXrOoGvdT4M7ZD7t7/YvEY+CN3Co7hWRUUAixuLm54itVSYHQEE9gIJrz9sHAHEY5Ikfmy8jWcXuvpNpbr0I9dOyJJhMeFjkYukkdm1BbMVNm9Rsae2xpnoDNbjp46UaSA6ggjuIPurGdubwriNqNHipHjwqO0ZClgAFuLkLr6Qt4WrkLmDaCHZhlZcyW0fKxLWZTmHSUjiT20qoLNy6vH16d466pu9W3MRs5DJHFhTCzBcgQo2txcshAbW2lvOrk3HTtqhcr8n5IoA4ul/8R94HnQgZEbC3ybGTpDFs/BBzqWZbqqqLsbBeoDQdpq0bzY+XBkzxYPCsiD0vQktfUgqugt1caoXJE4/CFusxS5e8jLceV/KtE5Q8QFwE1+tWHmMnvYU/IvBw7k73YrHuzGKFIUIVyGfPcqSMl9D3+NS29298eAjDFc7tcIgNrkC9yeocPOofkgi/ICQNWmlv32CgfGuLlF2N9MnSGN7TqrOqMCA69FXAIB6QKg+BpeR3wcWz+UPaeKzNh8LGyr6VlZgOvVmYa2ro2Vyh4yTG4fDywJDncB+i12WzXK5uHC9weqqNjNj47Z9n6cWo6cUhtfqvY+rUdVWTk+3pfEY2KPE/jmHONDIQA6NkObMRbMCt/XVUJNmuVBb47zLg8Oz3Gc6Rqetjw0/bQVK47GLFG0jmyqCST3C9YzjRPtaWeZSBHAhZQ31bkgAdRIUkngLAVKVlN0aluhvB9MwkcxtntklA0tIts1h1A3BHcwqXJrHeSfb/NYowMbJOLC5AAkX0DY8SQSvbqta+xqZKmC5KXyvyW2Y4+tLAPJi3+2sKNbTyzy/kMY7Z19kcnzrFmq49CkFakmlNSCasBSml3ptaXQBdOSNv3xHfFKPYD8K2sGsP5K3ttKPvSYf5bH4Vt6Gspdlx6K1vhuUMcyNzgjK3HC9wbd/dT2ytzPo0DRxTNncWMjjNZeIVE4AXN64+UHANI2DyxPIUmLuUgafKgyekoHSFwTlvrauXbM2LV0TCrPCsaQNEmRnWTNrIkllIjKEm4Lfm+unyTRzvybPhWWeCaR5kYMgVY7ljprm0A1NyertrqXk0M8rT4qXI7ENkhtZbAADOw1ItxsK7dy8BLHiMYZROLykLzlyjrmNmzHVmAFhraxrm3qh2jJOy4cThMkZgeJ1SISCQGQ4i5Gbo30N+rSi2KhO8HJauIfPHMVcgBy4zZiABma1ukbC59lWLdXd2TCqRLiZJyQFUN6KKOpQbm/r4VWln2kuJsVxbR/SwCyhMhhC/mA6hc2ubQEaXvpUhsHD4t8XiDNNiRHDMhiDJzcMsZR1ewyAEZ7EW7j10NsEi6Fh3eYqN3g2JHi4Wic2zaXuAQbgi3fcA1Wd+Nk/SMXgAYDKod+ePNO6hGKACRlHDRja/fVU3o2E5xeP5nDF0WOMRNzcgI5tYVYwMFs73VgdbkZrGkhsXLyWYyGXNBIhZTdGD826keYH/wBqWm3L2ljMq4vFJkFj0SrE2/qgAnxvTWxcLB+FJpZIJJI7QiJnwspJkCxh3YgBVIIYsW43Pbry7oYOGPC4gy4V+eKzlCcLNcI0YCKWIy9JiuUAX0N+q1WTRc8XuSTg/osMpjWwAK3FrEG+h6RPX41Fb0cnmInMLLNlMEYUSPmDswA6WYHT0eNVndrAYyLDySYRJUb6MyzXVxmn59iDEjDpOsNjcC2vaa6dl4eSP6ROiYnmGwjB0mWVjJimjAKorAs3T1zWtY2oChzae5m1ZlEUuJEqaEB5DqBrf0btbQ8TXdsfkznw0bPFOq4luiJAuZYlJGbKG4lhpm6vXelbubMkw20YExEyykYWWLDgKeiiyJzdyeDsok07FtXVvu5bHYGESyRiUyLII55IbroEJKnQ3zWNteFKwoPevd/aGMQRZo0jULmPSDSEAXLACy6i9hUbguS8RwkzRO82ovHOyKwPC/R6OmnAiojeTacqYvHrHNiD9H5sxlcS9oiDGryNHm6YN2BABsW4V17T20Ob2nlxTNkOGMLLiJAMzFc5jAbgSW6PAX7tGFETNyY42Ng0aqxzAoFfpCxuNSq3IsPKtd2fLK0SmdFSW3TVSWW/cSBx426qz3ae2Yk2aqQ4mSSZzC8ic/NMXYKpeBZgLpmHSyjsI41ftnYNYoY41zAIiqM7Zn4XIdus3OppPoqKKDy2TfiMMvbJI33UUf7qyIitQ5bZdcKvdO3mYx8DWXmnHoJdhGhQNERVCCpxkI4gjx0412bPjORnRS7hkRcouVBBYuONj0QobgMx7jVvOz4gscjKHyDE4oI8hcCO0ccIkdvSj55WbXir34XFArIrk3lC7SgLHKPxgJOgF42HSPUNRr3itqw+14W9CaJrEglZYyLjiLg8aw9tgYiQHIt0OdpGLKpcobs0oPo8TZD6PSvY3p39xxjhklcrIVSyqpItLmGYX0L5EKEgaZ5Y14mxlpMpSN0/CMY/jIx/eIPjSvwnEB/Cx/pE+defYdpYcKA0GtlGiIwBCoC3Sa59GQZTp+MzE3UCmcRicOzg80yqFIKqFXXq1Da2N9Tqb3IOXKVtHuPRDbSi/nYv0kf61Em0Iv52L9JH+tXnibEYfIyrEwYm6sSdBlta2cj0tdQdCdRoBG5u4UbQ3Hp1cdGf4yM/3ifOlDFJ9dPvr868xBu72Cj07qNgbj1AMSv11+8vzpxcR9oeY+deWswow1GwVnqbnT20ose+vK5ehzh7TRtCz1QWpOc9/try1zx7TR88e0+dG0LPUmvYaLMeoEeF68uDEkdZ8zR/SW+s33jRsCz0+I+PROt79Edfb0aafCgD0LXN/QHHjf0a8yjGP9d/vN86UuPk/nH++3zo2fIWj0wIiOGfuGth4WFKETG3RPlXmf8AC0w/jpf0snzo027iB/Hz/ppf1qNg9yL1y3G2KgTrWEk+LSv8FFZuadxGJeQ5nZnbtZix8zrTVWuES3YDSaM0RoAcikym49Y6iOwjrHdT+I2rIyspY2YqX6i2UWQG35q9SiwF+FChQNj34en/AJ1x16ELY5s9wBwJezEj0jxvSsRt+d9GlYgqVtoAFLmQhQAMt3JJIsT1k0KFBDOC1GaFCmUC9DLQoUAwE0L0KFCAKjoUKGIImiBoUKdAKoiaFCkMSRRqtFQoBBkUoChQoASTQoUKQgqJqFCmMKiIo6FAj//Z"/>
          <p:cNvSpPr>
            <a:spLocks noChangeAspect="1" noChangeArrowheads="1"/>
          </p:cNvSpPr>
          <p:nvPr/>
        </p:nvSpPr>
        <p:spPr bwMode="auto">
          <a:xfrm>
            <a:off x="63500" y="-1141413"/>
            <a:ext cx="1943100" cy="235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AutoShape 18" descr="data:image/jpeg;base64,/9j/4AAQSkZJRgABAQAAAQABAAD/2wCEAAkGBhQSERUUExQVFBUVGBUUFBgWFRQUFxcXFxUXFRcYFBUXHCYfFxwkGRYUHy8gJCcpLCwsFR4xNTAqNSYrLCkBCQoKDgwOGg8PFywcHBwsKSkpKSksKSwpKSwpKSwpKSkpKSwpKSwsKikpKSkpKSopKSkpKSkpKSksKSkpKSwrLP/AABEIAPcAzAMBIgACEQEDEQH/xAAcAAAABwEBAAAAAAAAAAAAAAAAAQIDBQYHBAj/xABNEAACAQIDAwgGBAcPBQEBAAABAgMAEQQSIQUGMQcTIkFRYXGRMoGhscHRFFJikhUjJEKT0vAWJTNDRFNUcnODoqOywuE0Y4Kz8TUX/8QAGgEAAwEBAQEAAAAAAAAAAAAAAAECAwQFBv/EACsRAAICAQQBAwMDBQAAAAAAAAABAhEDBBIhMUEFUWETIpEVMnEUQoGh0f/aAAwDAQACEQMRAD8AyFaUaIrRotyB2kAevSmUGRQy1dm5H9oj+Lj9U0fxNMnko2lf/p7+E0H69O0G1lOy0WWrg/JZtIfyRz4NEfc9I/8A5jtL+iSecf61A0ipWoVazyZbS/ocv+D9akPybbRH8jm8lPuNFiorIpQNT7bg48fyPEfo2PupH7iccP5JiP0MnyoCiEoWqa/cZjf6JiP0Mn6tNvuvilNjhpwf7GX9Wix0yJtQtUp+5zE/0eb9G/ypt9iTjjDKP7t/lRYtrOAigBXYdlyj+Kk+4/yptsI31W8j8qdhTOe1FTzQHsPkaRzJoCmIJorUvLQt+2lAUxIoEUq/h5ii9ftFIKYk0ki9KJ/a4oHhQFCCKSVvSitKpjErTsXpKexlPtFN2ogSKQHrhk1v3miy0uNrqD2gHzF6KszQIGjtRUdAUFloZaFHQFB0amk0YoGLBpQfvpqipCofMnfRA01QoHQ9zlDNTDnSuLA7TSQsoLXTjmVl9akjUd4qHOMXTYUSht20kxA9QPqFReD2rnkZCALXykHNexsb24HhXDtTbTBwi9AXIvoSTrwFtP8Aiueetxwhvsai7osBw6fVX7q/Kkthl+qn3V+VVPG7VkZVtIyuoIbIL3IJsWFusW86ncJtmOTLlbVgWFwQTbQ+vupYtbjyN06oHBo6H2fETrFH+jjPwo/wVD/Mxfoo/lXDBtgmRlYBVC5wde3Lr/xXRs3a8c4Yxk9BirAggg+B7tb1ti1EMquLFKNDz7LhvpFEPCOP9WuaXYOGY3bDwMbjjDF+rXeKTK1lY9gJ8gTWwqPKO0GBmkI0Gd7dwzG3spilMfhSSa1MmEBRScDQQ6Ucg0PhQM9Z4KS8UZ7UQ+aA05XLsZ74aE9sMJ/y1rqrM1QLUK4jtD8ZlsuW3pBrkHqutuHrrl/CwMoyvdb2IsAD1Eg9oOtcktZiXm+aHtZL2oi4AuSAO2ofbWMIuqt6NiQOOvC57PnXHM4UFCAQ5zKDwFhY299c2b1GOObildFKDZZQb0Cag8BtPm48pSwQ5dDclbXzAW6r0JtqZ3XJJbjcd1ibkeqrlr4KKa5b8BtJTDbQSQsFNypsQQy+8a0jB7QzsylcttRre4vY+WnnVbimZpGja5BBytezC3Fb8eu9O4BWjJsbMpHgw7x3i40rh/VJblar3/grYSWN2s2cIvRGoubEkgdQ6hxrlxO0XYI2dkZRdlSxBIOtxa+o6u+uaUqsinULc6nta/E9WppMsBEgfqchWB6uoEeVcU9Zl3P7ilFUTUG24plIRipIuLjKTY20vx1qAkJDsjMbMLrqb94B4088acOGUhhoQR25bcb0jCqrPIdSotbNe4uDe19Rr76zz6l52m/A0qOPZEmpyMQyHQ8L9gYez110YxgsgY3y5sxPGxa979mpppMNfMQxsboBwJJ8Ozto8IjCN4nuWUMCTrcEGxv16WrKU3ta8WHyHiISHDg8SqsO65sQfXS5HW4FyuWxHEWAOuS3l66JLZEXUlQjHrtYA9L9uqixpGcH7PVx0PYKzTYxOFILyellIW4a/G5vxqR2NtFYVOrOGe3hewsAeNuuoqR7DMut9B56e80IEbOpubLcns4cPWa6MWWeJ7oPkVXwW3BbWEsjxhWGQA5jaxvew7jpT21DbDzHsilPlG1RuwkcEgBchuztrcudABrawHsFPb3T5MBimva0Etj3lCB76+n0mR5MalLswkq4PL5+ApBpxhSCa7jBiDSm4Hwo7Ugi2nbQB6r3ZN8Fhv7CD/1LXPLtOSOQLIilGNgVvfhpx0PZQ3SkzbPwpva+Hh17PxYqPl3gjZhEzK+tgR9YHS/j21waqcoRuKf4tG8V7h42UCTOo9E69pXr+fqo3hUMG0yvoR1XtcGidgzsrWI6Nj2Ejt/bjRWUqyrf8Xr2666V8q7v5NxUo5xLIQ2XTjfQHQE9o4eqkS5ZYy3AgEjtVhxF/EUWzbDMeGYqRfTUrr+3fS00ugA6TSsbnS2b/kUTbbBByvbLcaEW79V8rU1mJkQkABQ1uvq6/I07iXFkHWTZfI3prnLg3Fipt29XV6qEMRIAZc5sMosutszUnHIcwGYi6EPY2sSeiQe25NceMx0UYAlcDgTxJ4gngNKV+F4ZwRFIGbMGIsQSAeq/ZWrwZFHftde9E7l1Z1wAthSGN2KtcnrIvr7KeNrKtySmUnierr9tIn6CC3bax4WN+qiw8oJe9gSV7epReuSvJYeLID3vYWHvNMzvYXWxzW95t7D7Kfy9ORuxQPXZqbw2z3bLqoUW0sb+fbWuKDySUI9kt1yxMCnOCCbKDcdXDQeNzTOMulzcXOrHtJ6gOy3wqYlULYCobeHaMMZCSA5itwQL2r08/p0scN938E4XLLLbGNsLDzAlgdCwW1r9QI6qeC/jXbsQAebH3Co3D7VjU36R06l7fXUPj98GuViQLcm7HpHs8K4VpcjfCo7cekyz4qiYxB5uMMWHVZbak+N++qdvDj2Zh0jrc2BNuwVKySM2rMWPfVfx3Tmt3hfnXsYNOsUeeWd2DTrH3yzTOTOIiKS5P5g1N9cpJ94qU5RZLbKxZ/7dvNlHxpG4UNsLf6zt7LKPcab5UntsjE94jHnNGK9aC4SPD1DvIzzi1JNKc021dByCxQdb0AaOkFnpfczpbMwo43w8Y/wWqgYAWLKeo/Eir3yfH97MH/Yp7zVJxSZMXKv23HtJFdOlfEkKfRI4XbIQ5ZL62IbjwsLHyqwYMqzPlIIZVOmvWw+VUjaa+ifEUvYmJZCxQ5Tpe3X4jga87WejRzXPE9rfjwXDM48MuoXLFwJ6NtASeHYKYw8pBXifzR/5W+VQ0+9csdrhWGvUR7jTUG8TkZlVB6ievxrxv0bVLtL8m314FpKXdRb0QSfWLDWojam0I0DXOZiWyqGOlzoTY6dVVXbW8M7MV5wgdi9H3a0xhR0Fv1i59dehpfQXFqWaX+F/0znn8I49uTlhdiSWOt6nOTvAZpL9iMfvMBVa2w92A7B76v8Ayc4awlPYI095r6DUwi8Dg+mqOeL5sn8Vs7NfhfqNzp8qLCbNZTc24W413zcadr5tel4Pn8nR9aRHDDgXHaTeusLbSmQLn10+5rsxafHi/ZGjNyb7OWTVqom/El8UR2Io95+NXuEXas53rlzYqQ+A8gBUap/ZR7noUbzt+yH4x0R4D3VX1XNJ4t8asN+j6vhUDgEvIvrPsrk9j6Bf3Ml5Da59dQGAGaYHxapfaUmWNvUPOo/Yyaseyw+NaHJ1Fs2PdOLLhIu8FvvMTURyuSW2TN3tCP8ANU/7asuzIssMa9iKP8Iqn8tUltmW+tNEPGwdvhXdE+VyO22YG5pBpbGhatjAIUqkgUdAHo3k2a+y8J/Z28pHHwqsb1pkxzntKN5qP+asfJc19lYW3Usg8ppKiOUPD2xCN9ZP9JPzFaaV1NoJ9ERtIXTwIpjZp6R8PjXTMc0RP2b1x7PPT9Rr0V0Yjm1j6PrpWEH4sev30W1PzfX8KPCfwY9fvNC6AiNpau3l7KkAtgB2AVHzreQ97fGpDEvZSe41QEDL05vFvd/8rUdwY7QSHtk/0qB86zDZ6Xe/YCfhWs7mR2wqd+ZvNj8AK59S/soceyVmOtONwpuXjS5OFeaWc0Q1pc50ooRrRYk8KAEYfrNZftp7zOe03rTnbLGx7AT7Ky7aX8IfV7q4tU+kfTegR+6cv4R34k2jP9X4VFbKTpk9g95qS2g1om9Q9tceyF9I+Arn8o9h/skN7ak0Udpv5U5sLD3Cj6729uX41xbYkvJbsAHxqw7qYa82HX7Sn/ca0hyzj1D24jWQLVnfLpiLYOBPrTX9SRt+sK0Wsr5en6GEH2pz7Ix8a749nyj6MdNA0qkGtDIUtHaiWlGmI9B8k/8A+Vh/Gb/3PQ5RsPeOJ/qsVPrF/wDbTfJFJfZUPc84/wA1j8alt9MPnwj/AGSr+RAPsNPC6yIuX7WUPCG8dvEVx4L0x5eyujZj+kPA0xGLS/8Al8a9Q5x7an5vrpeFHQX9us0jan5vrpURtGPA/GhdARGHF5R4k0/tV7R27SBSNnr0/AH22FN7ZfVR3XqgGdlr6R8B8a13YMWSCJexF9ov8ayrZ8XQA62PvIArX4Ey2HYAPIW+FceqfSKQJDrSpuBpMg1o5zpXCUIhXjTMx1p+LQVz8TQAztd8sD/1bedZpjxeQ27q12KAMbMAw7CLjursGHUfmr5CufLi+o+z2fT9etLBrbbZj21jaP1im9mABPEk+ytlfDKeKqfFQaYbZMJ4xR/cWsvoO+zrfq0XGnD/AGYTIc7n7Te81edzIb4tPsq58lt8asWP5P8ACyHMqmJhqMnD1qdK6dg7qrhnL5y7EFRoAACQeHbpThiafJGo12PLjqJOise5epPx2FXsjlPm6j/bWwisY5dHvi4B2QX+9K/yrqj2eJLozE0kmluaQbVqZiwKWRSRSqAN45IH/etO6Wf/AFg1b9o4fnIZE+srD2ae2qXyNt+9vhPN7kNX0VmnTs0XRjuzzZ7dotRzp+N07Qa0ZdzcKHz5De5Ns7Wue6pSDAxp6CKvgoB8673qo+EZLGzNMTsWeWxSGQgdeUj304dg4jm7cxJe1vRrTqFZ/wBU/Yr6a9zIcLseZM2aGQcBqjfKoXa6MJDmUr1AEEcPGt4pjF4GOUZZEVx2MAapavnlCeL5Mm2JBeWBftx/6gTWvLGB1VHYTdrDxOHSMBhwN2NvAE1J1jnyrI1Q4woFAijoq5zSkEYx2DyFMvglPDQ0/QoFSGoYMvXenaFCgYoihaioUAHQNFQoAArEOWhr7QH2YYx5lz8a2+sJ5VpL7Rl+yI18olPxpx7EyhSCmitOyU0a0MxxaUDSRSqANv5GHvs9x2Tv7Y4zV+BrO+RVvyKYdk59sSfKtEFZMsUDSq5cXjUiQu7BVFzqQOHjUBu5v3HjMQ8MaGyrnD8A1jbQHX16UUFlqFKrmxOOSMZnZVA1JJtpVX2zynYWEDITMTewQqRobXJBsNf/AJRTHuSLjlrPdrbzYmLH8xzgYCSJQAqxgh8hseJ/Otc34dVWvdXeH6bBzwQpdmXKSDwNuqs83rmJ2tzipIyI+HuyxSPqgXNlAHSsRw67WpoGy/4HeuKXEnDqkokUuDdVsObJBJIY2HAcOsUnH74YeJygzSFdGyAELbQgsSBe9ULdfbpwWLljxBy86CjSMrBldrsj2IzBWLXItfVezTm2RtOfByPA2aN2AR1+j/SCxW9gFuCynMdVve40ooVmqbN21FOjOjWCemGspTvbqAsDr3Go2XffDA2HOMO0KLeq5BqDm3NmgwUuR2lkfmmKqhU82mY5QpNy12uR9mw74PYGPknQ4MSKudjZThnkbUgljKp/F2I4sNPZRQWaG+9GGCK5lFmBKgBi2hsdANCD20xHvlhT+ewPejaeNqqe9myTgsDEjOHZsQzEgFR/AkAAE3/NFch3g53ARYZMPK0wYdIR5gRmZroVuSTe1rUUFmoQSK6hlIZWFwQbgjupZWojc3ZkkOFVZtHLM+XjkDWsp7+JPexqbIqShq1Cl2orUDE2oUdqKgAjXn7lIxGbaGJ7pLfdVV+FegDXm3fPE58diTx/HS+x2Hwq4kMgJaaalyGk1ZDFA0oGko2lKNAGy8ib/kk47Jl/9Q+VX3aO0VgiaR/RUEn1C9Z3yIn8TiR/3Ij5o3yrSJYVYWYXHGsfJXgw7ene+XGudSsV+ivuLW4+HVSty96BgZzIyGQMhQgEA8b31/bUV28psapiwqgCydg/nGtft091cu5W6Yx7upkKZArGwvcE2NtdDoK1fRCLFt+FMbgpMbllU9IRqz3Fla5bIOjrmOvHQVngNbLvrgFg2Y0UeipGyjzS9/HWsXJoiBsW4e8EOH2ajTMsYzSDXTNZjwvxPdUjHyq4ItbnGHfle3uqnbncnaYrCc9MznNn5pVa2UA6kCx1JF+zuqmbY2b9HxEkV75GsDwuCAynyIqaQ7Z6Cw0WHnK4hFikJHRlCoz2HUHtcV3vMF1Ygd5NqzDka2g35RET0FCyKD1Ekhrd3X51D8pW9jTTNAptGhs1rjM3Ye0C49fgKVc0Vu4NEx/KNgYiQZgxHEIM58NKVs3lEwMzZVmCMeHOAx39Z0JrONy+Tk4yLnpHKRkkIFsCbGxJJBsLg9XlUTvluk2BkUFsyPcAkaggAlW6joQQeuq2onczXtp7tNjJQcUynDxsWhhjv0+jbPNJx6z0F0t1mpbnYMLGFvHBGOA6Maj1DSs35Nt8mXDYiKQluYj56Ik6hNcy37iBb+tVB2vtuXFSGSVsxN7C5yqOoKP2vSodm6vv5gAbfSovUwI86dwO9UE+I5iJxIebMuZCGUAMq2JHAnNe3YDWdYTdDZk0arFjV50gcZFBLW4ZGA6+rTxqW5Pt2pcDisQZluoiUJIPRYl9VtxB4H1ddFINzNEeQKLkgDvqJm3uwaEhsTECPtisc3v31lxkjDMVhBOVQSMwvoz9vhwF6su7XJoJsKssjOrSLmUKQLKdV0INyRrqRxo2jcmaTgtrQz/wUqSW45GDewV0k154x0cuCxTKGKvE3RdbgkcVYdxBGnjWzbk7y/TcKJGtziMY5bCwLAA5gOwgg+dKqBMsC8R4j315a2vMWnlb60kh83Jr1CXtr2a+WteU5nuSe2589acewY0aIijNJNWSGhpym7UsG9AM1nkPfoYofahPmsvyrUAaynkPf/qx/YH2yj41qoNYvsvwY9ypj8rXvVvZI1P8kmPWPEyB2C547C+lyG7asW/u5MmKYSRWzC4seBuQSDbhrc+uq5sXkpxLuOfKxoDrrmY/1eytO0QuC88oDh8BIVIYZHsQQRplPH1Vh5OtarvGmIGH+hYfCHmwuUPmW1jo1wev2a1S33CxwF+YJ8GT50LgRqvJmLbNg1vfOfDpno1lO/JIx83935c0laFyf4zEYeJMPPhmRFLtzpdLC5zAZQbmqHvLhnxeNlOHRpQMi3QXW6oqnpcOIPXSiNsm+SNzzuK1/iBp1+kfhVN26pGJmvx52S/3zVx3W3P2jh5BLEqRkrlcSNmDA8QQg0HXxot5OTzFszznmmdyCUjuBYADoljx06/Gn5Ec+7O/2NigEMMCTLEOPNuxVSbDNlPiL1z7y7Qx+PCZ8KyhTcZI5NSQFF83d7zUHHhcVhpLok0bjS6o2vrAsRVw2Fsza2LYCSWaGE6O7BUbL15BlDX79ONMDq3T3POFw8+IxhCK8ZQre9ozq+YjgTb1WAqo7U3OniN0UzxNqkkQL3U8LqNQbd1a7vxgmOz5IowzHJkUcWay2Gvacp176z7YuI2pgBkWHnI+ORlEyj+qVN18OFCYPgo8sJU5XUqRxDKQR6jwrRt0N4Zpdm4qE5nMKMYySS2VopLIT12YaeIqD2zs3HY/ECRsKUOVUAsUUAEni5v+ca0fcbdE4TDOsgHOSkFzbQW9Ea8QD16X1obBcmGg6ft2VfN3eUrFrFHh4sMsxjQKCM+bKtgCQB1AiuTe/k/lgdnhUvGSTlUEsnXYKPSXsI1qB2PtDFYSXNCrq5GUqYywYXvZkI11o7A79pbDx+LmeVsLIGYjTLkUACwAzkaWHGtG5Md3pcLh5BMMrSSBgtwbBVCi5GlzTO6uN2hi5EkxAXDwpc5ETI0hsQMwa5Veu2hNh1VdWNS2VE59oTZIpG+rHI3kjGvKxOg8BXpneyXLgcUeyCb2xkV5nkFKI2EaSWo2NAVoSw6CmjFJPGgb6NR5En/GYodscJ8pH+dauDWQ8ib/AJRiB2wqfKUfOteBrFrkuPQtaWKbFGKQMdDUak02tLFMRy7U2UmJTJJcp1qCQGFwbGxGmlu8V0YXBpEoWNVRRoAoAA8LUujoEMbS2rFh0Mk0ixoNMzHrPUBxJ7gL1F7O39wM8gjjxClzooZZI8x7FLqAT3VUeWXBykQSAEwoHDWBIR2Iszdl10B7iOuqntjFR40YOLBQHnkhMcqqoF3GUA3XqFmbOeGfWqoLLfvtvJNLjPoGFIjbMkbOoALO9iylhqqqpBNtTrUJj9nNFtGPB7PxGIElgk0hmfVyCzsVGgCpqR26DWm8Pjiu2DleJpBOBnkktESIishZgdT6Vu+wpvdba4XbRfNEc8uIUs8gRQHdrsragtlGg670xFqEOMwe0sPDFPicXFIFMwmu6qucq7ZuCWAzA37jetDZQeIB8QDQv30gtrYVJSQ4oA4ADwAHuojIKJRQoGE6gixAI7DrTYwyD80e0+804aImgQWW3DTw0oiaO9IJpAQG/smXZuLP/ZYeZC/GvOLnWvQPKhNl2XiO/ml85k+VefTVREwjRUZNJJrQkWKDCgDR0AaByKyflkw7YD7JY62QVinI435e3fBJ7GjNbPJqCL2JFrjiPCsn2aR6K/vfvtHglyrZ5j6K9ne3dQh3im+hQMBHNipYhLkzLGLcScvUACPLvrOeUHYS4adMru5cFmLm5JuNfDXh3Vc9w92I4ML9KzF3nhXiBZFJuVXrOoGvdT4M7ZD7t7/YvEY+CN3Co7hWRUUAixuLm54itVSYHQEE9gIJrz9sHAHEY5Ikfmy8jWcXuvpNpbr0I9dOyJJhMeFjkYukkdm1BbMVNm9Rsae2xpnoDNbjp46UaSA6ggjuIPurGdubwriNqNHipHjwqO0ZClgAFuLkLr6Qt4WrkLmDaCHZhlZcyW0fKxLWZTmHSUjiT20qoLNy6vH16d466pu9W3MRs5DJHFhTCzBcgQo2txcshAbW2lvOrk3HTtqhcr8n5IoA4ul/8R94HnQgZEbC3ybGTpDFs/BBzqWZbqqqLsbBeoDQdpq0bzY+XBkzxYPCsiD0vQktfUgqugt1caoXJE4/CFusxS5e8jLceV/KtE5Q8QFwE1+tWHmMnvYU/IvBw7k73YrHuzGKFIUIVyGfPcqSMl9D3+NS29298eAjDFc7tcIgNrkC9yeocPOofkgi/ICQNWmlv32CgfGuLlF2N9MnSGN7TqrOqMCA69FXAIB6QKg+BpeR3wcWz+UPaeKzNh8LGyr6VlZgOvVmYa2ro2Vyh4yTG4fDywJDncB+i12WzXK5uHC9weqqNjNj47Z9n6cWo6cUhtfqvY+rUdVWTk+3pfEY2KPE/jmHONDIQA6NkObMRbMCt/XVUJNmuVBb47zLg8Oz3Gc6Rqetjw0/bQVK47GLFG0jmyqCST3C9YzjRPtaWeZSBHAhZQ31bkgAdRIUkngLAVKVlN0aluhvB9MwkcxtntklA0tIts1h1A3BHcwqXJrHeSfb/NYowMbJOLC5AAkX0DY8SQSvbqta+xqZKmC5KXyvyW2Y4+tLAPJi3+2sKNbTyzy/kMY7Z19kcnzrFmq49CkFakmlNSCasBSml3ptaXQBdOSNv3xHfFKPYD8K2sGsP5K3ttKPvSYf5bH4Vt6Gspdlx6K1vhuUMcyNzgjK3HC9wbd/dT2ytzPo0DRxTNncWMjjNZeIVE4AXN64+UHANI2DyxPIUmLuUgafKgyekoHSFwTlvrauXbM2LV0TCrPCsaQNEmRnWTNrIkllIjKEm4Lfm+unyTRzvybPhWWeCaR5kYMgVY7ljprm0A1NyertrqXk0M8rT4qXI7ENkhtZbAADOw1ItxsK7dy8BLHiMYZROLykLzlyjrmNmzHVmAFhraxrm3qh2jJOy4cThMkZgeJ1SISCQGQ4i5Gbo30N+rSi2KhO8HJauIfPHMVcgBy4zZiABma1ukbC59lWLdXd2TCqRLiZJyQFUN6KKOpQbm/r4VWln2kuJsVxbR/SwCyhMhhC/mA6hc2ubQEaXvpUhsHD4t8XiDNNiRHDMhiDJzcMsZR1ewyAEZ7EW7j10NsEi6Fh3eYqN3g2JHi4Wic2zaXuAQbgi3fcA1Wd+Nk/SMXgAYDKod+ePNO6hGKACRlHDRja/fVU3o2E5xeP5nDF0WOMRNzcgI5tYVYwMFs73VgdbkZrGkhsXLyWYyGXNBIhZTdGD826keYH/wBqWm3L2ljMq4vFJkFj0SrE2/qgAnxvTWxcLB+FJpZIJJI7QiJnwspJkCxh3YgBVIIYsW43Pbry7oYOGPC4gy4V+eKzlCcLNcI0YCKWIy9JiuUAX0N+q1WTRc8XuSTg/osMpjWwAK3FrEG+h6RPX41Fb0cnmInMLLNlMEYUSPmDswA6WYHT0eNVndrAYyLDySYRJUb6MyzXVxmn59iDEjDpOsNjcC2vaa6dl4eSP6ROiYnmGwjB0mWVjJimjAKorAs3T1zWtY2oChzae5m1ZlEUuJEqaEB5DqBrf0btbQ8TXdsfkznw0bPFOq4luiJAuZYlJGbKG4lhpm6vXelbubMkw20YExEyykYWWLDgKeiiyJzdyeDsok07FtXVvu5bHYGESyRiUyLII55IbroEJKnQ3zWNteFKwoPevd/aGMQRZo0jULmPSDSEAXLACy6i9hUbguS8RwkzRO82ovHOyKwPC/R6OmnAiojeTacqYvHrHNiD9H5sxlcS9oiDGryNHm6YN2BABsW4V17T20Ob2nlxTNkOGMLLiJAMzFc5jAbgSW6PAX7tGFETNyY42Ng0aqxzAoFfpCxuNSq3IsPKtd2fLK0SmdFSW3TVSWW/cSBx426qz3ae2Yk2aqQ4mSSZzC8ic/NMXYKpeBZgLpmHSyjsI41ftnYNYoY41zAIiqM7Zn4XIdus3OppPoqKKDy2TfiMMvbJI33UUf7qyIitQ5bZdcKvdO3mYx8DWXmnHoJdhGhQNERVCCpxkI4gjx0412bPjORnRS7hkRcouVBBYuONj0QobgMx7jVvOz4gscjKHyDE4oI8hcCO0ccIkdvSj55WbXir34XFArIrk3lC7SgLHKPxgJOgF42HSPUNRr3itqw+14W9CaJrEglZYyLjiLg8aw9tgYiQHIt0OdpGLKpcobs0oPo8TZD6PSvY3p39xxjhklcrIVSyqpItLmGYX0L5EKEgaZ5Y14mxlpMpSN0/CMY/jIx/eIPjSvwnEB/Cx/pE+defYdpYcKA0GtlGiIwBCoC3Sa59GQZTp+MzE3UCmcRicOzg80yqFIKqFXXq1Da2N9Tqb3IOXKVtHuPRDbSi/nYv0kf61Em0Iv52L9JH+tXnibEYfIyrEwYm6sSdBlta2cj0tdQdCdRoBG5u4UbQ3Hp1cdGf4yM/3ifOlDFJ9dPvr868xBu72Cj07qNgbj1AMSv11+8vzpxcR9oeY+deWswow1GwVnqbnT20ose+vK5ehzh7TRtCz1QWpOc9/try1zx7TR88e0+dG0LPUmvYaLMeoEeF68uDEkdZ8zR/SW+s33jRsCz0+I+PROt79Edfb0aafCgD0LXN/QHHjf0a8yjGP9d/vN86UuPk/nH++3zo2fIWj0wIiOGfuGth4WFKETG3RPlXmf8AC0w/jpf0snzo027iB/Hz/ppf1qNg9yL1y3G2KgTrWEk+LSv8FFZuadxGJeQ5nZnbtZix8zrTVWuES3YDSaM0RoAcikym49Y6iOwjrHdT+I2rIyspY2YqX6i2UWQG35q9SiwF+FChQNj34en/AJ1x16ELY5s9wBwJezEj0jxvSsRt+d9GlYgqVtoAFLmQhQAMt3JJIsT1k0KFBDOC1GaFCmUC9DLQoUAwE0L0KFCAKjoUKGIImiBoUKdAKoiaFCkMSRRqtFQoBBkUoChQoASTQoUKQgqJqFCmMKiIo6FAj//Z"/>
          <p:cNvSpPr>
            <a:spLocks noChangeAspect="1" noChangeArrowheads="1"/>
          </p:cNvSpPr>
          <p:nvPr/>
        </p:nvSpPr>
        <p:spPr bwMode="auto">
          <a:xfrm>
            <a:off x="63500" y="-798513"/>
            <a:ext cx="1352550" cy="163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4" name="AutoShape 20" descr="data:image/jpeg;base64,/9j/4AAQSkZJRgABAQAAAQABAAD/2wCEAAkGBhQSERUUExQVFBUVGBUUFBgWFRQUFxcXFxUXFRcYFBUXHCYfFxwkGRYUHy8gJCcpLCwsFR4xNTAqNSYrLCkBCQoKDgwOGg8PFywcHBwsKSkpKSksKSwpKSwpKSwpKSkpKSwpKSwsKikpKSkpKSopKSkpKSkpKSksKSkpKSwrLP/AABEIAPcAzAMBIgACEQEDEQH/xAAcAAAABwEBAAAAAAAAAAAAAAAAAQIDBQYHBAj/xABNEAACAQIDAwgGBAcPBQEBAAABAgMAEQQSIQUGMQcTIkFRYXGRMoGhscHRFFJikhUjJEKT0vAWJTNDRFNUcnODoqOywuE0Y4Kz8TUX/8QAGgEAAwEBAQEAAAAAAAAAAAAAAAECAwQFBv/EACsRAAICAQQBAwMDBQAAAAAAAAABAhEDBBIhMUEFUWETIpEVMnEUQoGh0f/aAAwDAQACEQMRAD8AyFaUaIrRotyB2kAevSmUGRQy1dm5H9oj+Lj9U0fxNMnko2lf/p7+E0H69O0G1lOy0WWrg/JZtIfyRz4NEfc9I/8A5jtL+iSecf61A0ipWoVazyZbS/ocv+D9akPybbRH8jm8lPuNFiorIpQNT7bg48fyPEfo2PupH7iccP5JiP0MnyoCiEoWqa/cZjf6JiP0Mn6tNvuvilNjhpwf7GX9Wix0yJtQtUp+5zE/0eb9G/ypt9iTjjDKP7t/lRYtrOAigBXYdlyj+Kk+4/yptsI31W8j8qdhTOe1FTzQHsPkaRzJoCmIJorUvLQt+2lAUxIoEUq/h5ii9ftFIKYk0ki9KJ/a4oHhQFCCKSVvSitKpjErTsXpKexlPtFN2ogSKQHrhk1v3miy0uNrqD2gHzF6KszQIGjtRUdAUFloZaFHQFB0amk0YoGLBpQfvpqipCofMnfRA01QoHQ9zlDNTDnSuLA7TSQsoLXTjmVl9akjUd4qHOMXTYUSht20kxA9QPqFReD2rnkZCALXykHNexsb24HhXDtTbTBwi9AXIvoSTrwFtP8Aiueetxwhvsai7osBw6fVX7q/Kkthl+qn3V+VVPG7VkZVtIyuoIbIL3IJsWFusW86ncJtmOTLlbVgWFwQTbQ+vupYtbjyN06oHBo6H2fETrFH+jjPwo/wVD/Mxfoo/lXDBtgmRlYBVC5wde3Lr/xXRs3a8c4Yxk9BirAggg+B7tb1ti1EMquLFKNDz7LhvpFEPCOP9WuaXYOGY3bDwMbjjDF+rXeKTK1lY9gJ8gTWwqPKO0GBmkI0Gd7dwzG3spilMfhSSa1MmEBRScDQQ6Ucg0PhQM9Z4KS8UZ7UQ+aA05XLsZ74aE9sMJ/y1rqrM1QLUK4jtD8ZlsuW3pBrkHqutuHrrl/CwMoyvdb2IsAD1Eg9oOtcktZiXm+aHtZL2oi4AuSAO2ofbWMIuqt6NiQOOvC57PnXHM4UFCAQ5zKDwFhY299c2b1GOObildFKDZZQb0Cag8BtPm48pSwQ5dDclbXzAW6r0JtqZ3XJJbjcd1ibkeqrlr4KKa5b8BtJTDbQSQsFNypsQQy+8a0jB7QzsylcttRre4vY+WnnVbimZpGja5BBytezC3Fb8eu9O4BWjJsbMpHgw7x3i40rh/VJblar3/grYSWN2s2cIvRGoubEkgdQ6hxrlxO0XYI2dkZRdlSxBIOtxa+o6u+uaUqsinULc6nta/E9WppMsBEgfqchWB6uoEeVcU9Zl3P7ilFUTUG24plIRipIuLjKTY20vx1qAkJDsjMbMLrqb94B4088acOGUhhoQR25bcb0jCqrPIdSotbNe4uDe19Rr76zz6l52m/A0qOPZEmpyMQyHQ8L9gYez110YxgsgY3y5sxPGxa979mpppMNfMQxsboBwJJ8Ozto8IjCN4nuWUMCTrcEGxv16WrKU3ta8WHyHiISHDg8SqsO65sQfXS5HW4FyuWxHEWAOuS3l66JLZEXUlQjHrtYA9L9uqixpGcH7PVx0PYKzTYxOFILyellIW4a/G5vxqR2NtFYVOrOGe3hewsAeNuuoqR7DMut9B56e80IEbOpubLcns4cPWa6MWWeJ7oPkVXwW3BbWEsjxhWGQA5jaxvew7jpT21DbDzHsilPlG1RuwkcEgBchuztrcudABrawHsFPb3T5MBimva0Etj3lCB76+n0mR5MalLswkq4PL5+ApBpxhSCa7jBiDSm4Hwo7Ugi2nbQB6r3ZN8Fhv7CD/1LXPLtOSOQLIilGNgVvfhpx0PZQ3SkzbPwpva+Hh17PxYqPl3gjZhEzK+tgR9YHS/j21waqcoRuKf4tG8V7h42UCTOo9E69pXr+fqo3hUMG0yvoR1XtcGidgzsrWI6Nj2Ejt/bjRWUqyrf8Xr2666V8q7v5NxUo5xLIQ2XTjfQHQE9o4eqkS5ZYy3AgEjtVhxF/EUWzbDMeGYqRfTUrr+3fS00ugA6TSsbnS2b/kUTbbBByvbLcaEW79V8rU1mJkQkABQ1uvq6/I07iXFkHWTZfI3prnLg3Fipt29XV6qEMRIAZc5sMosutszUnHIcwGYi6EPY2sSeiQe25NceMx0UYAlcDgTxJ4gngNKV+F4ZwRFIGbMGIsQSAeq/ZWrwZFHftde9E7l1Z1wAthSGN2KtcnrIvr7KeNrKtySmUnierr9tIn6CC3bax4WN+qiw8oJe9gSV7epReuSvJYeLID3vYWHvNMzvYXWxzW95t7D7Kfy9ORuxQPXZqbw2z3bLqoUW0sb+fbWuKDySUI9kt1yxMCnOCCbKDcdXDQeNzTOMulzcXOrHtJ6gOy3wqYlULYCobeHaMMZCSA5itwQL2r08/p0scN938E4XLLLbGNsLDzAlgdCwW1r9QI6qeC/jXbsQAebH3Co3D7VjU36R06l7fXUPj98GuViQLcm7HpHs8K4VpcjfCo7cekyz4qiYxB5uMMWHVZbak+N++qdvDj2Zh0jrc2BNuwVKySM2rMWPfVfx3Tmt3hfnXsYNOsUeeWd2DTrH3yzTOTOIiKS5P5g1N9cpJ94qU5RZLbKxZ/7dvNlHxpG4UNsLf6zt7LKPcab5UntsjE94jHnNGK9aC4SPD1DvIzzi1JNKc021dByCxQdb0AaOkFnpfczpbMwo43w8Y/wWqgYAWLKeo/Eir3yfH97MH/Yp7zVJxSZMXKv23HtJFdOlfEkKfRI4XbIQ5ZL62IbjwsLHyqwYMqzPlIIZVOmvWw+VUjaa+ifEUvYmJZCxQ5Tpe3X4jga87WejRzXPE9rfjwXDM48MuoXLFwJ6NtASeHYKYw8pBXifzR/5W+VQ0+9csdrhWGvUR7jTUG8TkZlVB6ievxrxv0bVLtL8m314FpKXdRb0QSfWLDWojam0I0DXOZiWyqGOlzoTY6dVVXbW8M7MV5wgdi9H3a0xhR0Fv1i59dehpfQXFqWaX+F/0znn8I49uTlhdiSWOt6nOTvAZpL9iMfvMBVa2w92A7B76v8Ayc4awlPYI095r6DUwi8Dg+mqOeL5sn8Vs7NfhfqNzp8qLCbNZTc24W413zcadr5tel4Pn8nR9aRHDDgXHaTeusLbSmQLn10+5rsxafHi/ZGjNyb7OWTVqom/El8UR2Io95+NXuEXas53rlzYqQ+A8gBUap/ZR7noUbzt+yH4x0R4D3VX1XNJ4t8asN+j6vhUDgEvIvrPsrk9j6Bf3Ml5Da59dQGAGaYHxapfaUmWNvUPOo/Yyaseyw+NaHJ1Fs2PdOLLhIu8FvvMTURyuSW2TN3tCP8ANU/7asuzIssMa9iKP8Iqn8tUltmW+tNEPGwdvhXdE+VyO22YG5pBpbGhatjAIUqkgUdAHo3k2a+y8J/Z28pHHwqsb1pkxzntKN5qP+asfJc19lYW3Usg8ppKiOUPD2xCN9ZP9JPzFaaV1NoJ9ERtIXTwIpjZp6R8PjXTMc0RP2b1x7PPT9Rr0V0Yjm1j6PrpWEH4sev30W1PzfX8KPCfwY9fvNC6AiNpau3l7KkAtgB2AVHzreQ97fGpDEvZSe41QEDL05vFvd/8rUdwY7QSHtk/0qB86zDZ6Xe/YCfhWs7mR2wqd+ZvNj8AK59S/soceyVmOtONwpuXjS5OFeaWc0Q1pc50ooRrRYk8KAEYfrNZftp7zOe03rTnbLGx7AT7Ky7aX8IfV7q4tU+kfTegR+6cv4R34k2jP9X4VFbKTpk9g95qS2g1om9Q9tceyF9I+Arn8o9h/skN7ak0Udpv5U5sLD3Cj6729uX41xbYkvJbsAHxqw7qYa82HX7Sn/ca0hyzj1D24jWQLVnfLpiLYOBPrTX9SRt+sK0Wsr5en6GEH2pz7Ix8a749nyj6MdNA0qkGtDIUtHaiWlGmI9B8k/8A+Vh/Gb/3PQ5RsPeOJ/qsVPrF/wDbTfJFJfZUPc84/wA1j8alt9MPnwj/AGSr+RAPsNPC6yIuX7WUPCG8dvEVx4L0x5eyujZj+kPA0xGLS/8Al8a9Q5x7an5vrpeFHQX9us0jan5vrpURtGPA/GhdARGHF5R4k0/tV7R27SBSNnr0/AH22FN7ZfVR3XqgGdlr6R8B8a13YMWSCJexF9ov8ayrZ8XQA62PvIArX4Ey2HYAPIW+FceqfSKQJDrSpuBpMg1o5zpXCUIhXjTMx1p+LQVz8TQAztd8sD/1bedZpjxeQ27q12KAMbMAw7CLjursGHUfmr5CufLi+o+z2fT9etLBrbbZj21jaP1im9mABPEk+ytlfDKeKqfFQaYbZMJ4xR/cWsvoO+zrfq0XGnD/AGYTIc7n7Te81edzIb4tPsq58lt8asWP5P8ACyHMqmJhqMnD1qdK6dg7qrhnL5y7EFRoAACQeHbpThiafJGo12PLjqJOise5epPx2FXsjlPm6j/bWwisY5dHvi4B2QX+9K/yrqj2eJLozE0kmluaQbVqZiwKWRSRSqAN45IH/etO6Wf/AFg1b9o4fnIZE+srD2ae2qXyNt+9vhPN7kNX0VmnTs0XRjuzzZ7dotRzp+N07Qa0ZdzcKHz5De5Ns7Wue6pSDAxp6CKvgoB8673qo+EZLGzNMTsWeWxSGQgdeUj304dg4jm7cxJe1vRrTqFZ/wBU/Yr6a9zIcLseZM2aGQcBqjfKoXa6MJDmUr1AEEcPGt4pjF4GOUZZEVx2MAapavnlCeL5Mm2JBeWBftx/6gTWvLGB1VHYTdrDxOHSMBhwN2NvAE1J1jnyrI1Q4woFAijoq5zSkEYx2DyFMvglPDQ0/QoFSGoYMvXenaFCgYoihaioUAHQNFQoAArEOWhr7QH2YYx5lz8a2+sJ5VpL7Rl+yI18olPxpx7EyhSCmitOyU0a0MxxaUDSRSqANv5GHvs9x2Tv7Y4zV+BrO+RVvyKYdk59sSfKtEFZMsUDSq5cXjUiQu7BVFzqQOHjUBu5v3HjMQ8MaGyrnD8A1jbQHX16UUFlqFKrmxOOSMZnZVA1JJtpVX2zynYWEDITMTewQqRobXJBsNf/AJRTHuSLjlrPdrbzYmLH8xzgYCSJQAqxgh8hseJ/Otc34dVWvdXeH6bBzwQpdmXKSDwNuqs83rmJ2tzipIyI+HuyxSPqgXNlAHSsRw67WpoGy/4HeuKXEnDqkokUuDdVsObJBJIY2HAcOsUnH74YeJygzSFdGyAELbQgsSBe9ULdfbpwWLljxBy86CjSMrBldrsj2IzBWLXItfVezTm2RtOfByPA2aN2AR1+j/SCxW9gFuCynMdVve40ooVmqbN21FOjOjWCemGspTvbqAsDr3Go2XffDA2HOMO0KLeq5BqDm3NmgwUuR2lkfmmKqhU82mY5QpNy12uR9mw74PYGPknQ4MSKudjZThnkbUgljKp/F2I4sNPZRQWaG+9GGCK5lFmBKgBi2hsdANCD20xHvlhT+ewPejaeNqqe9myTgsDEjOHZsQzEgFR/AkAAE3/NFch3g53ARYZMPK0wYdIR5gRmZroVuSTe1rUUFmoQSK6hlIZWFwQbgjupZWojc3ZkkOFVZtHLM+XjkDWsp7+JPexqbIqShq1Cl2orUDE2oUdqKgAjXn7lIxGbaGJ7pLfdVV+FegDXm3fPE58diTx/HS+x2Hwq4kMgJaaalyGk1ZDFA0oGko2lKNAGy8ib/kk47Jl/9Q+VX3aO0VgiaR/RUEn1C9Z3yIn8TiR/3Ij5o3yrSJYVYWYXHGsfJXgw7ene+XGudSsV+ivuLW4+HVSty96BgZzIyGQMhQgEA8b31/bUV28psapiwqgCydg/nGtft091cu5W6Yx7upkKZArGwvcE2NtdDoK1fRCLFt+FMbgpMbllU9IRqz3Fla5bIOjrmOvHQVngNbLvrgFg2Y0UeipGyjzS9/HWsXJoiBsW4e8EOH2ajTMsYzSDXTNZjwvxPdUjHyq4ItbnGHfle3uqnbncnaYrCc9MznNn5pVa2UA6kCx1JF+zuqmbY2b9HxEkV75GsDwuCAynyIqaQ7Z6Cw0WHnK4hFikJHRlCoz2HUHtcV3vMF1Ygd5NqzDka2g35RET0FCyKD1Ekhrd3X51D8pW9jTTNAptGhs1rjM3Ye0C49fgKVc0Vu4NEx/KNgYiQZgxHEIM58NKVs3lEwMzZVmCMeHOAx39Z0JrONy+Tk4yLnpHKRkkIFsCbGxJJBsLg9XlUTvluk2BkUFsyPcAkaggAlW6joQQeuq2onczXtp7tNjJQcUynDxsWhhjv0+jbPNJx6z0F0t1mpbnYMLGFvHBGOA6Maj1DSs35Nt8mXDYiKQluYj56Ik6hNcy37iBb+tVB2vtuXFSGSVsxN7C5yqOoKP2vSodm6vv5gAbfSovUwI86dwO9UE+I5iJxIebMuZCGUAMq2JHAnNe3YDWdYTdDZk0arFjV50gcZFBLW4ZGA6+rTxqW5Pt2pcDisQZluoiUJIPRYl9VtxB4H1ddFINzNEeQKLkgDvqJm3uwaEhsTECPtisc3v31lxkjDMVhBOVQSMwvoz9vhwF6su7XJoJsKssjOrSLmUKQLKdV0INyRrqRxo2jcmaTgtrQz/wUqSW45GDewV0k154x0cuCxTKGKvE3RdbgkcVYdxBGnjWzbk7y/TcKJGtziMY5bCwLAA5gOwgg+dKqBMsC8R4j315a2vMWnlb60kh83Jr1CXtr2a+WteU5nuSe2589acewY0aIijNJNWSGhpym7UsG9AM1nkPfoYofahPmsvyrUAaynkPf/qx/YH2yj41qoNYvsvwY9ypj8rXvVvZI1P8kmPWPEyB2C547C+lyG7asW/u5MmKYSRWzC4seBuQSDbhrc+uq5sXkpxLuOfKxoDrrmY/1eytO0QuC88oDh8BIVIYZHsQQRplPH1Vh5OtarvGmIGH+hYfCHmwuUPmW1jo1wev2a1S33CxwF+YJ8GT50LgRqvJmLbNg1vfOfDpno1lO/JIx83935c0laFyf4zEYeJMPPhmRFLtzpdLC5zAZQbmqHvLhnxeNlOHRpQMi3QXW6oqnpcOIPXSiNsm+SNzzuK1/iBp1+kfhVN26pGJmvx52S/3zVx3W3P2jh5BLEqRkrlcSNmDA8QQg0HXxot5OTzFszznmmdyCUjuBYADoljx06/Gn5Ec+7O/2NigEMMCTLEOPNuxVSbDNlPiL1z7y7Qx+PCZ8KyhTcZI5NSQFF83d7zUHHhcVhpLok0bjS6o2vrAsRVw2Fsza2LYCSWaGE6O7BUbL15BlDX79ONMDq3T3POFw8+IxhCK8ZQre9ozq+YjgTb1WAqo7U3OniN0UzxNqkkQL3U8LqNQbd1a7vxgmOz5IowzHJkUcWay2Gvacp176z7YuI2pgBkWHnI+ORlEyj+qVN18OFCYPgo8sJU5XUqRxDKQR6jwrRt0N4Zpdm4qE5nMKMYySS2VopLIT12YaeIqD2zs3HY/ECRsKUOVUAsUUAEni5v+ca0fcbdE4TDOsgHOSkFzbQW9Ea8QD16X1obBcmGg6ft2VfN3eUrFrFHh4sMsxjQKCM+bKtgCQB1AiuTe/k/lgdnhUvGSTlUEsnXYKPSXsI1qB2PtDFYSXNCrq5GUqYywYXvZkI11o7A79pbDx+LmeVsLIGYjTLkUACwAzkaWHGtG5Md3pcLh5BMMrSSBgtwbBVCi5GlzTO6uN2hi5EkxAXDwpc5ETI0hsQMwa5Veu2hNh1VdWNS2VE59oTZIpG+rHI3kjGvKxOg8BXpneyXLgcUeyCb2xkV5nkFKI2EaSWo2NAVoSw6CmjFJPGgb6NR5En/GYodscJ8pH+dauDWQ8ib/AJRiB2wqfKUfOteBrFrkuPQtaWKbFGKQMdDUak02tLFMRy7U2UmJTJJcp1qCQGFwbGxGmlu8V0YXBpEoWNVRRoAoAA8LUujoEMbS2rFh0Mk0ixoNMzHrPUBxJ7gL1F7O39wM8gjjxClzooZZI8x7FLqAT3VUeWXBykQSAEwoHDWBIR2Iszdl10B7iOuqntjFR40YOLBQHnkhMcqqoF3GUA3XqFmbOeGfWqoLLfvtvJNLjPoGFIjbMkbOoALO9iylhqqqpBNtTrUJj9nNFtGPB7PxGIElgk0hmfVyCzsVGgCpqR26DWm8Pjiu2DleJpBOBnkktESIishZgdT6Vu+wpvdba4XbRfNEc8uIUs8gRQHdrsragtlGg670xFqEOMwe0sPDFPicXFIFMwmu6qucq7ZuCWAzA37jetDZQeIB8QDQv30gtrYVJSQ4oA4ADwAHuojIKJRQoGE6gixAI7DrTYwyD80e0+804aImgQWW3DTw0oiaO9IJpAQG/smXZuLP/ZYeZC/GvOLnWvQPKhNl2XiO/ml85k+VefTVREwjRUZNJJrQkWKDCgDR0AaByKyflkw7YD7JY62QVinI435e3fBJ7GjNbPJqCL2JFrjiPCsn2aR6K/vfvtHglyrZ5j6K9ne3dQh3im+hQMBHNipYhLkzLGLcScvUACPLvrOeUHYS4adMru5cFmLm5JuNfDXh3Vc9w92I4ML9KzF3nhXiBZFJuVXrOoGvdT4M7ZD7t7/YvEY+CN3Co7hWRUUAixuLm54itVSYHQEE9gIJrz9sHAHEY5Ikfmy8jWcXuvpNpbr0I9dOyJJhMeFjkYukkdm1BbMVNm9Rsae2xpnoDNbjp46UaSA6ggjuIPurGdubwriNqNHipHjwqO0ZClgAFuLkLr6Qt4WrkLmDaCHZhlZcyW0fKxLWZTmHSUjiT20qoLNy6vH16d466pu9W3MRs5DJHFhTCzBcgQo2txcshAbW2lvOrk3HTtqhcr8n5IoA4ul/8R94HnQgZEbC3ybGTpDFs/BBzqWZbqqqLsbBeoDQdpq0bzY+XBkzxYPCsiD0vQktfUgqugt1caoXJE4/CFusxS5e8jLceV/KtE5Q8QFwE1+tWHmMnvYU/IvBw7k73YrHuzGKFIUIVyGfPcqSMl9D3+NS29298eAjDFc7tcIgNrkC9yeocPOofkgi/ICQNWmlv32CgfGuLlF2N9MnSGN7TqrOqMCA69FXAIB6QKg+BpeR3wcWz+UPaeKzNh8LGyr6VlZgOvVmYa2ro2Vyh4yTG4fDywJDncB+i12WzXK5uHC9weqqNjNj47Z9n6cWo6cUhtfqvY+rUdVWTk+3pfEY2KPE/jmHONDIQA6NkObMRbMCt/XVUJNmuVBb47zLg8Oz3Gc6Rqetjw0/bQVK47GLFG0jmyqCST3C9YzjRPtaWeZSBHAhZQ31bkgAdRIUkngLAVKVlN0aluhvB9MwkcxtntklA0tIts1h1A3BHcwqXJrHeSfb/NYowMbJOLC5AAkX0DY8SQSvbqta+xqZKmC5KXyvyW2Y4+tLAPJi3+2sKNbTyzy/kMY7Z19kcnzrFmq49CkFakmlNSCasBSml3ptaXQBdOSNv3xHfFKPYD8K2sGsP5K3ttKPvSYf5bH4Vt6Gspdlx6K1vhuUMcyNzgjK3HC9wbd/dT2ytzPo0DRxTNncWMjjNZeIVE4AXN64+UHANI2DyxPIUmLuUgafKgyekoHSFwTlvrauXbM2LV0TCrPCsaQNEmRnWTNrIkllIjKEm4Lfm+unyTRzvybPhWWeCaR5kYMgVY7ljprm0A1NyertrqXk0M8rT4qXI7ENkhtZbAADOw1ItxsK7dy8BLHiMYZROLykLzlyjrmNmzHVmAFhraxrm3qh2jJOy4cThMkZgeJ1SISCQGQ4i5Gbo30N+rSi2KhO8HJauIfPHMVcgBy4zZiABma1ukbC59lWLdXd2TCqRLiZJyQFUN6KKOpQbm/r4VWln2kuJsVxbR/SwCyhMhhC/mA6hc2ubQEaXvpUhsHD4t8XiDNNiRHDMhiDJzcMsZR1ewyAEZ7EW7j10NsEi6Fh3eYqN3g2JHi4Wic2zaXuAQbgi3fcA1Wd+Nk/SMXgAYDKod+ePNO6hGKACRlHDRja/fVU3o2E5xeP5nDF0WOMRNzcgI5tYVYwMFs73VgdbkZrGkhsXLyWYyGXNBIhZTdGD826keYH/wBqWm3L2ljMq4vFJkFj0SrE2/qgAnxvTWxcLB+FJpZIJJI7QiJnwspJkCxh3YgBVIIYsW43Pbry7oYOGPC4gy4V+eKzlCcLNcI0YCKWIy9JiuUAX0N+q1WTRc8XuSTg/osMpjWwAK3FrEG+h6RPX41Fb0cnmInMLLNlMEYUSPmDswA6WYHT0eNVndrAYyLDySYRJUb6MyzXVxmn59iDEjDpOsNjcC2vaa6dl4eSP6ROiYnmGwjB0mWVjJimjAKorAs3T1zWtY2oChzae5m1ZlEUuJEqaEB5DqBrf0btbQ8TXdsfkznw0bPFOq4luiJAuZYlJGbKG4lhpm6vXelbubMkw20YExEyykYWWLDgKeiiyJzdyeDsok07FtXVvu5bHYGESyRiUyLII55IbroEJKnQ3zWNteFKwoPevd/aGMQRZo0jULmPSDSEAXLACy6i9hUbguS8RwkzRO82ovHOyKwPC/R6OmnAiojeTacqYvHrHNiD9H5sxlcS9oiDGryNHm6YN2BABsW4V17T20Ob2nlxTNkOGMLLiJAMzFc5jAbgSW6PAX7tGFETNyY42Ng0aqxzAoFfpCxuNSq3IsPKtd2fLK0SmdFSW3TVSWW/cSBx426qz3ae2Yk2aqQ4mSSZzC8ic/NMXYKpeBZgLpmHSyjsI41ftnYNYoY41zAIiqM7Zn4XIdus3OppPoqKKDy2TfiMMvbJI33UUf7qyIitQ5bZdcKvdO3mYx8DWXmnHoJdhGhQNERVCCpxkI4gjx0412bPjORnRS7hkRcouVBBYuONj0QobgMx7jVvOz4gscjKHyDE4oI8hcCO0ccIkdvSj55WbXir34XFArIrk3lC7SgLHKPxgJOgF42HSPUNRr3itqw+14W9CaJrEglZYyLjiLg8aw9tgYiQHIt0OdpGLKpcobs0oPo8TZD6PSvY3p39xxjhklcrIVSyqpItLmGYX0L5EKEgaZ5Y14mxlpMpSN0/CMY/jIx/eIPjSvwnEB/Cx/pE+defYdpYcKA0GtlGiIwBCoC3Sa59GQZTp+MzE3UCmcRicOzg80yqFIKqFXXq1Da2N9Tqb3IOXKVtHuPRDbSi/nYv0kf61Em0Iv52L9JH+tXnibEYfIyrEwYm6sSdBlta2cj0tdQdCdRoBG5u4UbQ3Hp1cdGf4yM/3ifOlDFJ9dPvr868xBu72Cj07qNgbj1AMSv11+8vzpxcR9oeY+deWswow1GwVnqbnT20ose+vK5ehzh7TRtCz1QWpOc9/try1zx7TR88e0+dG0LPUmvYaLMeoEeF68uDEkdZ8zR/SW+s33jRsCz0+I+PROt79Edfb0aafCgD0LXN/QHHjf0a8yjGP9d/vN86UuPk/nH++3zo2fIWj0wIiOGfuGth4WFKETG3RPlXmf8AC0w/jpf0snzo027iB/Hz/ppf1qNg9yL1y3G2KgTrWEk+LSv8FFZuadxGJeQ5nZnbtZix8zrTVWuES3YDSaM0RoAcikym49Y6iOwjrHdT+I2rIyspY2YqX6i2UWQG35q9SiwF+FChQNj34en/AJ1x16ELY5s9wBwJezEj0jxvSsRt+d9GlYgqVtoAFLmQhQAMt3JJIsT1k0KFBDOC1GaFCmUC9DLQoUAwE0L0KFCAKjoUKGIImiBoUKdAKoiaFCkMSRRqtFQoBBkUoChQoASTQoUKQgqJqFCmMKiIo6FAj//Z"/>
          <p:cNvSpPr>
            <a:spLocks noChangeAspect="1" noChangeArrowheads="1"/>
          </p:cNvSpPr>
          <p:nvPr/>
        </p:nvSpPr>
        <p:spPr bwMode="auto">
          <a:xfrm>
            <a:off x="63500" y="-1141413"/>
            <a:ext cx="1943100" cy="235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223" name="Picture 22" descr="http://blogs.denverpost.com/thespot/wp-content/photos/freedom_20fries.img_assist_cust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881188"/>
            <a:ext cx="23114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547688" y="914400"/>
            <a:ext cx="5802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There are three categories of BOD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049338" y="1920875"/>
            <a:ext cx="304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1)  Product Attributes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049338" y="3208338"/>
            <a:ext cx="477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2)  Firm—Customer Relationships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049338" y="4497388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3)  Firm Linkages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1843088" y="2438400"/>
            <a:ext cx="6351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  exploiting the actual product characteristics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1843088" y="3717925"/>
            <a:ext cx="5665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  exploiting relationships with customers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843088" y="5075238"/>
            <a:ext cx="5467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exploiting relationships within the firm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and/or relationships with other firms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9" grpId="0"/>
      <p:bldP spid="14360" grpId="0"/>
      <p:bldP spid="14361" grpId="0"/>
      <p:bldP spid="14362" grpId="0"/>
      <p:bldP spid="14363" grpId="0"/>
      <p:bldP spid="14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"/>
          <p:cNvSpPr txBox="1">
            <a:spLocks noChangeArrowheads="1"/>
          </p:cNvSpPr>
          <p:nvPr/>
        </p:nvSpPr>
        <p:spPr bwMode="auto">
          <a:xfrm>
            <a:off x="44450" y="447675"/>
            <a:ext cx="9099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/>
              <a:t>Product Attributes</a:t>
            </a:r>
            <a:r>
              <a:rPr lang="en-US" altLang="en-US" sz="2800"/>
              <a:t> exploit preferences created by actual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differences in the tangible product or service</a:t>
            </a:r>
            <a:endParaRPr lang="en-US" altLang="en-US" sz="2800" u="sng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22288" y="1857375"/>
            <a:ext cx="2751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•	Product Features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888038" y="2887663"/>
            <a:ext cx="3255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•	Product Complexity 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0" y="4156075"/>
            <a:ext cx="334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•	Timing of Introduction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980113" y="5414963"/>
            <a:ext cx="1566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•	Location</a:t>
            </a:r>
          </a:p>
        </p:txBody>
      </p:sp>
      <p:pic>
        <p:nvPicPr>
          <p:cNvPr id="11271" name="Picture 9" descr="http://t2.gstatic.com/images?q=tbn:ANd9GcQrngkbjh0zsF2wGFImhPrrEB3MOxyhIU_SI-Re9Q_oMLdISP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474788"/>
            <a:ext cx="12065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http://t1.gstatic.com/images?q=tbn:ANd9GcT6ovuGWFj_tXgfckSotKR98HzSiVeQCA5rVegzOSy-WxWDwzGC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498725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 descr="http://www.boomtron.com/wp-content/uploads/2009/01/disneybluer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3810000"/>
            <a:ext cx="98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5" descr="http://t1.gstatic.com/images?q=tbn:ANd9GcRH0LcK17_0MXAORFPTh8ZUvmNmKANW4ulPM7GTMoM1Kw6nkhZ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5041900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utoUpdateAnimBg="0"/>
      <p:bldP spid="15372" grpId="0" autoUpdateAnimBg="0"/>
      <p:bldP spid="15373" grpId="0" autoUpdateAnimBg="0"/>
      <p:bldP spid="1537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/>
          <p:cNvSpPr txBox="1">
            <a:spLocks noChangeArrowheads="1"/>
          </p:cNvSpPr>
          <p:nvPr/>
        </p:nvSpPr>
        <p:spPr bwMode="auto">
          <a:xfrm>
            <a:off x="0" y="5699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/>
              <a:t>Firm-Customer Relationships</a:t>
            </a:r>
            <a:r>
              <a:rPr lang="en-US" altLang="en-US" sz="2800" dirty="0"/>
              <a:t> exploit relationships with customers based on what target customers want</a:t>
            </a:r>
            <a:endParaRPr lang="en-US" altLang="en-US" sz="2800" u="sng" dirty="0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79475" y="2093913"/>
            <a:ext cx="234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•	Customization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584825" y="3746500"/>
            <a:ext cx="324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•	Consumer Marketing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374775" y="5410200"/>
            <a:ext cx="188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•	Reputation</a:t>
            </a:r>
          </a:p>
        </p:txBody>
      </p:sp>
      <p:sp>
        <p:nvSpPr>
          <p:cNvPr id="23558" name="AutoShape 8" descr="data:image/jpeg;base64,/9j/4AAQSkZJRgABAQAAAQABAAD/2wBDAAkGBwgHBgkIBwgKCgkLDRYPDQwMDRsUFRAWIB0iIiAdHx8kKDQsJCYxJx8fLT0tMTU3Ojo6Iys/RD84QzQ5Ojf/2wBDAQoKCg0MDRoPDxo3JR8lNzc3Nzc3Nzc3Nzc3Nzc3Nzc3Nzc3Nzc3Nzc3Nzc3Nzc3Nzc3Nzc3Nzc3Nzc3Nzc3Nzf/wAARCACgAKMDASIAAhEBAxEB/8QAHAAAAgIDAQEAAAAAAAAAAAAAAAQFBgIDBwEI/8QASRAAAQMDAQUDBgoHBAsAAAAAAQACAwQFESEGEjFBYRMiUQcUcYGRoRUjJDJCUrGywdEzNENicnOSJVWC8VNjZHSTlKKzwtLw/8QAFwEBAQEBAAAAAAAAAAAAAAAAAAECA//EABkRAQEBAQEBAAAAAAAAAAAAAAABEQIxEv/aAAwDAQACEQMRAD8A7ihCEAhCEAhYSyshjdJK4MY3i4nAChZb3NVOdFaacyY0M0mjAgnCQASSABzKj6m926nJD6lhd4M7x9yjTa5Ko71zq5Jzx3GHdYE5BRUtOPiIGM6ga+1XE1qO0cLj8RR1co8QzAR8Oz/3VU+xOITDSbr/ACM/SWurA9C8ZtTbyd2Zs8B/1kenuTvo4peeMOGHAOHUZTDTtJcqKsx5tUxvPgHa+xNZCqNZaaOU57Ls3fWjOCtEVTeLWfk1QKuEfspuOOhTDV2QoOz7S0VxeIH5pqngYpdMnoeam8qK9QhCAQhCAQhCAQhCASVyuUFvi3pTl7tGRt+c4ry63GO3wbzu9K/SOMcXFRtFRyOmNbXkSVL9WjlGPAIjWKSpuUgnupIjzllMDgD0qSYxrGBjGhrRoABgBZIVAhCFUCEIQCxeMhZLwjIQJTBIyhSUwSEyioe4UkVUPjB3hweOI9a3WjaSptEjKW7OdPSE4jqANWenxHvWcwUfUsbIxzHjLTxBCqOiQysmjbJE9r2PGWuacghbFzSxXyXZ6qbBUOdJbJXcT+xJ5/mF0iKRksbZI3BzHAFrmnII8VlpmhCEAhCEAtNXUR0sD55XYYwZK2lV+6PNyujaBpPYU5D5sfSPIIMbfHJW1JudY3DnfoIz9Bvj6VJowBoOA0QqgQhCqBCEIBCEIBCEckCs3NITcU/PzUfNxQIz80hMnpykJigQqmCRpY8ZadCFKbC311FViyV0mYpD8le48D9X8lFTHiou4ML2h7HFssZ3mOHEFPR2xCg9j70L5Zop3kecR/Fzj98c/XxU4stBCEIF66pbSUcs7voNJx4nkoaxwOjo+2l1mqCZHk9eC27TuMsVNRMOHVEoB/hHH8E04tijcdAxgz6AP8lYlZIVSb5SNlHtDmXCoc0jILbfUEEf0LbH5QdmJDutragHxdQVAHtLERaEKKt+0lluMzYaO5QPmdndifljj6A4AlSqoEIWEkkcMT5ZpGRxsG857zgNHiSis0KApNqKarruzhheKLBDauQFu+4HHdadd3j3jjOmMg5U8CHNBByDwIQerxxw0r1Q1VtLZYJpIJblAyWNxY9pz3XDQjgohydyQmcsILxb7g9zKGsinc0ZcGZ0HVYzuQKTOUfO5FxutDRyiKqq4YZC3eDXuwSM4yo74ZttRIIoa6nkkdoGtfklUZzHikJymp3elITlUSvk/ufwbtN5m44grwWgcg8ZI/EexdZXz/VVD6WWGri/SQSNkb6iD+C71RztqqSGoj1ZLG17T0Iys1Y3IQhRUBcD2u0lMzlDCX+spms/U6j+U/7pSbTv7T1ZP0IQ0e5OVn6nUfyn/dKqVwK1j5FTfym/YpWEcBlRlrPyGm/lN+xdV2Cp4J7A7toY5MzOHeaDoiKS2GOWPdla1zTycMq57GXiftfgm4TOmO4XUk0mrnNHzmOPMgag8SOOSCSltfRUdvr6YU+5E6djn9kOYaQCR07w9qiWh7jE+Cd0E8Tw+KZgBLDw0zpwJHrRV/vF9pLUWxPD56yQZipYRl7h4nk1v7zsD16Kr1Tqu6ytnu72va3BjpIj8TGRz11e7qfDQBLUkccJe4bzpJHb0kjzvPkd4uJ1Km7ZV0NM50tY090Eh+6XYx0GvsVG232Z9QWunb2cfhzK21V/paKYW62w+dSwvaJsPIjgaTrvPwcuxk7oyeGcA5UZcLrXXfMbDJQUDtNwOxPMP3nD5jT4DvdRwTVpshMMbGxtp6Vgw1rRjQeA5KCxw1EVRH2kTg5q569u9VXF3DNfUf8AcKtVxutBZWikhY6aqc3LaeLV+PFx4NHU+rKqsYka2V8/Z9rNNJM4RklrS9xdgE8cZxnT0IJLZ4bnnJ/hH2p6d3FIWZ2GVGPFv4rfM9UU7afv3sg8qVn3npSytHwqzP1H/dKa2iOb27/dmfeelbOf7SB/cf8AdKiJeZyQmfxTEz0hM5aiFKw5ieOi7F5PKrzrY62uJyY4+yP+EkfguM1Dsg+hdP8AI/MZNl5Yzwiq3tHsafxU6WL0hCFlpXW6bT1Y4ZhB9PBOVn6lU/yn/dKVrR2W00L+AlgLfWMpqsz5lUdYn/dKqPn61yfIabn8U37ArxsxtnS2O3GjnttwqZC8vD4BHuHPLLng+5Ui3Wu6NoKYi2V2DE3HyZ/h6FIxW66f3ZW/8u/8kRO3m9SXy5srZadtPHFF2UERdvOaCcuLiNMkhugzjd4pyx0ct0rPN4nBvcLnPIyG/wDxUPRWW81EjY2W2paTzkjLAPSSum7NWZtloezc4PqJCHSvHDhwHQIKhVRVNvqOwq4yx+Mg8WuHiDzXrKrHNX6uoqavgMFXEJGHUci0+IPJUO+2OqtOZoyZ6X64HeZ/EPxVU1Q3FlPUMkkjbI0HVp+30rddtpKure6ntoNHTNO6+peAZHjH7Mahuv0jk+A5qrNqskAZJPDA4qxWuxTSATXHMUZ1EQPfPp8PtQLW+ldI50VFEdTvSSEk5cfpOdzPp1SUtSO1mj/0Ur4ifHdJGfcrmOzgjEULWsjHBrRwXN6qoDK6vaXAfLJuf75QTlBdaWiim87m7Pfc0Nw0nOAfALJ1+t8j2sZU7znHAHZu1PsVYfVj6w9q9tdTm70QDhk1DBx6hRG3aGTF4J/2dn3npO21MUFaZZnhjGxvy48sjRe7TTBt2GoA83b95yhXytc75w9qCflu9CeFS32H8lrklD2hzScOGRkYyFBFwGe8Papurdl8Yz+xiH/QFqIXech2eGF1LyPsc3ZeVxGj6t5HsaPwXKpjuxPPQrtHk2pvN9jLeMY7RrpP6nEqdeLFnQhCy0r+1OYDRVo/ZTbrvQf8k42Qcjp4rfeKTz62zwY7zm930jUKAs9WZ6Jm9pIzuPHPIViVNh693+pSTZV72vVVDm91WJeAlTKsDKimnS44LTJLoc41GDnml3yrQ+VELU9rt9FWS1VNTtbI/geO547ueGVukl4rXJKlpJUGUsqTc5sYIYxjckuOGjUniUSSJSWVBlLORw3f6QlX1UjHZa4AjgQ0fksJZEnLIgwkeGuLwG7xABJaCSBy95S0tVIOBaP8DfyXksiSmkVwZy1s4+a9v/Db+STlkfNIZJXbzzxK8cclYqo1VDXyhkMQzJK8MYOp0HvX0PaqRtBbKWjZ82CFkY9QAXGfJ/a3Xba6ncRmCh+Pk00z9Ee3X1FdwCxWoEIQooKpl2iNovZlHdpKzXo1/P3/AGq5pG826O6UMlNJgE6sdj5ruRSJUGJOqO06qGpKmaGWShrAW1MJwcn5w5EJvtuq0h0y9ViZUmZlgZkU06ZaXy9Uu6XqtL5eqI3vl6peSTqtL5uq0STdUGckqVlk6rGSXqlZZUHssiTlkRLKlJZeqsHk0iUe4kr2R+VrVQLCaQRRlx9QWZIwSToFY/J7s46/3ZtfVRkW6jcDhw0mfyHoHE+oJRe/JrYTZrC2aoYW1lbiWUEatGO631D3kq3IAA4IXNsIQhAIQhBX9qLEbnGKmkO5XQ6scNN8fVJVRp610hdFOwxVMZxIxwwQV01V7abZqK6t85pSIK9g7sg0D+jvzVRWTL1WDpuqjZJ56OodSXKJ0FQ3TB4O6grN0qqG3TLS+Xql3SrS+VAw+XqtD5dOKXfMtD5lRukl6pWWXqtckqWkl6ojOSXqlXvJ4LxzsrFUCDwzy8V49zWNy44CmNltla/aiUPAdTW1p79QR87o0cz7gm4F9m7DV7UXIU1ODHRxkGeoxoweA8SeQXcrZb6a10ENHRRiOCJuGtH2nxJ5lYWa1UVnoI6K3wiKFg4c3HmSeZPinli3WpAhCFFCEIQCEIQCEIQR94s9FeKcw10IePovGjmeg8lQLtsfd7UXSW53n9KNdw6SNHo5+r2Lp68wg4aa5oeY5Q+KRvFkgwQvTMCMggjoux3KzW66N3bhRwzaYDnN7w9fFVSt8mdskcX0NXVUp5NLg9vv1961rOKA+XqtL5eqtlT5M7s0nzW608g8JYy380g/yc7TZw2a3kePau/9VdhitPkytZJKtMXk02kefjam3x+iRzv/ABUjS+SqdxHn9505thi/En8E2GKG97WfOIHRbLdSV13mMNoo5al44uaO630k6D1rrFr8m+z1CQ+aGWteNc1L8j+kYCtlPTw00TYqeJkUbeDGNAA9Sn0uOe7N+TKOKRlXtDKKmUaimjPxY/iPF3o0C6JFEyGNscTGsY0Ya1owAFmhZt1QhCEAhCEAhCEH/9k="/>
          <p:cNvSpPr>
            <a:spLocks noChangeAspect="1" noChangeArrowheads="1"/>
          </p:cNvSpPr>
          <p:nvPr/>
        </p:nvSpPr>
        <p:spPr bwMode="auto">
          <a:xfrm>
            <a:off x="63500" y="-411163"/>
            <a:ext cx="8763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5" name="Picture 10" descr="http://3.bp.blogspot.com/_AcBUSVxs82w/SqDMoMikccI/AAAAAAAAUa4/Tqs7JS5rExU/s400/D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635125"/>
            <a:ext cx="14890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 descr="http://www.jackmaxton.com/images/archive/Chevy%20Runs%20Dee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3276600"/>
            <a:ext cx="233997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 descr="http://t0.gstatic.com/images?q=tbn:ANd9GcS0uj299yQPxqjCotMLdjpBOSfzydEeXZhzna-XBbnJZ-3EInN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849813"/>
            <a:ext cx="2362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utoUpdateAnimBg="0"/>
      <p:bldP spid="18445" grpId="0" autoUpdateAnimBg="0"/>
      <p:bldP spid="18446" grpId="0" autoUpdateAnimBg="0"/>
    </p:bldLst>
  </p:timing>
</p:sld>
</file>

<file path=ppt/theme/theme1.xml><?xml version="1.0" encoding="utf-8"?>
<a:theme xmlns:a="http://schemas.openxmlformats.org/drawingml/2006/main" name="Barney &amp; Hesterly IM PP">
  <a:themeElements>
    <a:clrScheme name="Barney &amp; Hesterly IM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rney &amp; Hesterly IM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ney &amp; Hesterly IM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ney &amp; Hesterly IM P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ney &amp; Hesterly IM P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ney &amp; Hesterly IM P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ney &amp; Hesterly IM P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ney &amp; Hesterly IM P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ney &amp; Hesterly IM P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ney &amp; Hesterly IM P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ney &amp; Hesterly IM P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ney &amp; Hesterly IM P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ney &amp; Hesterly IM P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ney &amp; Hesterly IM P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Barney &amp; Hesterly IM PP</Template>
  <TotalTime>5385</TotalTime>
  <Words>917</Words>
  <Application>Microsoft Office PowerPoint</Application>
  <PresentationFormat>On-screen Show (4:3)</PresentationFormat>
  <Paragraphs>194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Comic Sans MS</vt:lpstr>
      <vt:lpstr>Times New Roman</vt:lpstr>
      <vt:lpstr>Barney &amp; Hesterly IM 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Marriott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a Firm’s Internal Capabilities</dc:title>
  <dc:creator>Chris</dc:creator>
  <cp:lastModifiedBy>SHSU</cp:lastModifiedBy>
  <cp:revision>135</cp:revision>
  <cp:lastPrinted>2015-02-24T17:00:17Z</cp:lastPrinted>
  <dcterms:created xsi:type="dcterms:W3CDTF">2005-04-04T18:09:27Z</dcterms:created>
  <dcterms:modified xsi:type="dcterms:W3CDTF">2021-05-10T14:48:23Z</dcterms:modified>
</cp:coreProperties>
</file>